
<file path=[Content_Types].xml><?xml version="1.0" encoding="utf-8"?>
<Types xmlns="http://schemas.openxmlformats.org/package/2006/content-types">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9" r:id="rId2"/>
    <p:sldId id="257" r:id="rId3"/>
    <p:sldId id="270" r:id="rId4"/>
    <p:sldId id="271" r:id="rId5"/>
    <p:sldId id="272" r:id="rId6"/>
    <p:sldId id="273" r:id="rId7"/>
    <p:sldId id="274" r:id="rId8"/>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E5852-BB18-43F4-8C78-BA75F1012ED7}" type="datetimeFigureOut">
              <a:rPr lang="sk-SK" smtClean="0"/>
              <a:t>30. 4. 2021</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FD7E1-F5EF-474C-9E96-CC16C197FF2B}" type="slidenum">
              <a:rPr lang="sk-SK" smtClean="0"/>
              <a:t>‹#›</a:t>
            </a:fld>
            <a:endParaRPr lang="sk-SK"/>
          </a:p>
        </p:txBody>
      </p:sp>
    </p:spTree>
    <p:extLst>
      <p:ext uri="{BB962C8B-B14F-4D97-AF65-F5344CB8AC3E}">
        <p14:creationId xmlns:p14="http://schemas.microsoft.com/office/powerpoint/2010/main" val="3915182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AABCDB-A11C-45FD-AC96-7B51C600ACE0}"/>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F4171E32-DADB-40B2-B699-0012C70C2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DC8098C3-BD6A-4A36-8B72-A49AA19E9034}"/>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5" name="Zástupný objekt pre pätu 4">
            <a:extLst>
              <a:ext uri="{FF2B5EF4-FFF2-40B4-BE49-F238E27FC236}">
                <a16:creationId xmlns:a16="http://schemas.microsoft.com/office/drawing/2014/main" id="{4513D32E-C3FB-4B5E-B6A0-9913EF78CF88}"/>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68909C8-5987-47C1-8763-E1648A5F28C4}"/>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336965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B6ECCE-B939-46D0-8DDB-B24E7F33586A}"/>
              </a:ext>
            </a:extLst>
          </p:cNvPr>
          <p:cNvSpPr>
            <a:spLocks noGrp="1"/>
          </p:cNvSpPr>
          <p:nvPr>
            <p:ph type="title"/>
          </p:nvPr>
        </p:nvSpPr>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15907823-3410-4B16-9A4E-03BDF56C1E4C}"/>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2FE4C5AB-4BC7-44F9-9A68-1001E6F0DC4C}"/>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5" name="Zástupný objekt pre pätu 4">
            <a:extLst>
              <a:ext uri="{FF2B5EF4-FFF2-40B4-BE49-F238E27FC236}">
                <a16:creationId xmlns:a16="http://schemas.microsoft.com/office/drawing/2014/main" id="{C9A6BF24-A8C2-49FC-A68D-086E849F3DDD}"/>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528328A-D7C3-41F6-A342-380045AA23BC}"/>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2815871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89BA90E0-600C-499C-BA79-13DA2034F226}"/>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F9798AA2-F079-4DE2-A602-88A46FBCC437}"/>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543B1B96-983F-4705-B870-C9DDA3C8E4C5}"/>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5" name="Zástupný objekt pre pätu 4">
            <a:extLst>
              <a:ext uri="{FF2B5EF4-FFF2-40B4-BE49-F238E27FC236}">
                <a16:creationId xmlns:a16="http://schemas.microsoft.com/office/drawing/2014/main" id="{E6EB9ADF-C042-4E12-A7EA-F3642EB28741}"/>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DC5B232-9AA5-4D0E-818A-416002F00198}"/>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167682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8E6F6-5B64-4743-90B6-375E4D1230F3}"/>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F50331AD-8AC9-4D48-8E51-06AD6F5ACD1B}"/>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B4AA5BB-47DF-43CE-AED1-C909878ED30C}"/>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5" name="Zástupný objekt pre pätu 4">
            <a:extLst>
              <a:ext uri="{FF2B5EF4-FFF2-40B4-BE49-F238E27FC236}">
                <a16:creationId xmlns:a16="http://schemas.microsoft.com/office/drawing/2014/main" id="{8B6F013E-5463-4774-8048-BFBABDD8DF25}"/>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1761B37C-4064-4AB6-B104-2FBBE15B9494}"/>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283712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D3AA8-84A3-4EF2-B373-D7446958DB2E}"/>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objekt pre text 2">
            <a:extLst>
              <a:ext uri="{FF2B5EF4-FFF2-40B4-BE49-F238E27FC236}">
                <a16:creationId xmlns:a16="http://schemas.microsoft.com/office/drawing/2014/main" id="{4FB0ECD7-79B2-4D34-86B6-6B780E997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7B9CF3ED-B8D4-4A37-AABC-CAC44D025776}"/>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5" name="Zástupný objekt pre pätu 4">
            <a:extLst>
              <a:ext uri="{FF2B5EF4-FFF2-40B4-BE49-F238E27FC236}">
                <a16:creationId xmlns:a16="http://schemas.microsoft.com/office/drawing/2014/main" id="{A1F1C488-3E4A-4C77-860A-7A6FF849CED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8D5B19D9-2626-4FC0-95AE-C3272519DBA7}"/>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12004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54DE84-D9A8-43EC-B440-1B4E7BBE508E}"/>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7F918FC1-EAAE-4C46-B406-525FBC9D29BA}"/>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864EC045-89A4-4BF9-BDAE-100774B2024A}"/>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8371A885-1E63-4095-88D3-16D99892220A}"/>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6" name="Zástupný objekt pre pätu 5">
            <a:extLst>
              <a:ext uri="{FF2B5EF4-FFF2-40B4-BE49-F238E27FC236}">
                <a16:creationId xmlns:a16="http://schemas.microsoft.com/office/drawing/2014/main" id="{DEC602C4-95F7-4889-8961-854B2EFF3C54}"/>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E2E04214-12F5-455D-AC1D-8D51EFCF2EE2}"/>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124578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DE9B06-5C69-4E97-8F49-AF43548031B7}"/>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objekt pre text 2">
            <a:extLst>
              <a:ext uri="{FF2B5EF4-FFF2-40B4-BE49-F238E27FC236}">
                <a16:creationId xmlns:a16="http://schemas.microsoft.com/office/drawing/2014/main" id="{9CE3ECB2-235F-491A-BC47-569006B45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35DDE777-40A5-4E22-99E4-E35EDF7C75E3}"/>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D82604BB-A8BE-4862-9318-F73C6CE5B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A81D6EA4-0580-427B-BF40-2EB4E1592B79}"/>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40CDE27E-0336-4678-A7B6-731D7705910E}"/>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8" name="Zástupný objekt pre pätu 7">
            <a:extLst>
              <a:ext uri="{FF2B5EF4-FFF2-40B4-BE49-F238E27FC236}">
                <a16:creationId xmlns:a16="http://schemas.microsoft.com/office/drawing/2014/main" id="{80862450-319F-4CC6-82C2-FC416892BD02}"/>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89409EE6-2D61-413C-B7C2-450FEB0998B6}"/>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193075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6CCD1C-8550-4C43-AADB-D0EA39EB9B29}"/>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9B93D5D6-4A1F-4403-A26C-8B02A4493C15}"/>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4" name="Zástupný objekt pre pätu 3">
            <a:extLst>
              <a:ext uri="{FF2B5EF4-FFF2-40B4-BE49-F238E27FC236}">
                <a16:creationId xmlns:a16="http://schemas.microsoft.com/office/drawing/2014/main" id="{B669848D-794C-41C0-8EE5-BB71B0D0B542}"/>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EEE9ED6B-A57F-4DE6-87FB-7EF399501A22}"/>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231309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DB197609-2699-4F7C-8EE8-9D6B1D15F2F4}"/>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3" name="Zástupný objekt pre pätu 2">
            <a:extLst>
              <a:ext uri="{FF2B5EF4-FFF2-40B4-BE49-F238E27FC236}">
                <a16:creationId xmlns:a16="http://schemas.microsoft.com/office/drawing/2014/main" id="{31EA86B0-EE0F-4A8E-8A41-A4EDFF713EE3}"/>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8088D228-E8F8-4033-AF95-86B0439CCFF8}"/>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113036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DE4421-FC5C-4E1A-A2AF-14702A6428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F8C1FDB0-E92F-447D-B6DC-38FBC3200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99CB3FEF-DC60-401E-BA41-7F3B2D048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8175E850-B408-49AC-B107-622F8908D402}"/>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6" name="Zástupný objekt pre pätu 5">
            <a:extLst>
              <a:ext uri="{FF2B5EF4-FFF2-40B4-BE49-F238E27FC236}">
                <a16:creationId xmlns:a16="http://schemas.microsoft.com/office/drawing/2014/main" id="{48D7B102-FEB2-4B2F-9A7B-45D09DBD907E}"/>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4D63E69A-9764-4A93-AED3-CA63B6F8F1A9}"/>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15999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1DA85A-70F5-4941-9905-8E46100D9105}"/>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B350BACC-048F-4092-BF9F-A0FC1D8E1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C261AE9D-1B27-4A12-A8A8-AAA30F3AB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9CD90FB-A88E-49D8-AE41-7EF9A99F6EE6}"/>
              </a:ext>
            </a:extLst>
          </p:cNvPr>
          <p:cNvSpPr>
            <a:spLocks noGrp="1"/>
          </p:cNvSpPr>
          <p:nvPr>
            <p:ph type="dt" sz="half" idx="10"/>
          </p:nvPr>
        </p:nvSpPr>
        <p:spPr/>
        <p:txBody>
          <a:bodyPr/>
          <a:lstStyle/>
          <a:p>
            <a:fld id="{600FF7FB-1DC9-48CE-9181-B10B0AF7AB41}" type="datetimeFigureOut">
              <a:rPr lang="sk-SK" smtClean="0"/>
              <a:t>30. 4. 2021</a:t>
            </a:fld>
            <a:endParaRPr lang="sk-SK"/>
          </a:p>
        </p:txBody>
      </p:sp>
      <p:sp>
        <p:nvSpPr>
          <p:cNvPr id="6" name="Zástupný objekt pre pätu 5">
            <a:extLst>
              <a:ext uri="{FF2B5EF4-FFF2-40B4-BE49-F238E27FC236}">
                <a16:creationId xmlns:a16="http://schemas.microsoft.com/office/drawing/2014/main" id="{035E6004-EF07-4A07-92FA-1306D856E134}"/>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225A4BFC-43BF-40A9-974D-957E8D673F48}"/>
              </a:ext>
            </a:extLst>
          </p:cNvPr>
          <p:cNvSpPr>
            <a:spLocks noGrp="1"/>
          </p:cNvSpPr>
          <p:nvPr>
            <p:ph type="sldNum" sz="quarter" idx="12"/>
          </p:nvPr>
        </p:nvSpPr>
        <p:spPr/>
        <p:txBody>
          <a:bodyPr/>
          <a:lstStyle/>
          <a:p>
            <a:fld id="{6C654299-EB62-4B77-A0EB-3753F4A467A1}" type="slidenum">
              <a:rPr lang="sk-SK" smtClean="0"/>
              <a:t>‹#›</a:t>
            </a:fld>
            <a:endParaRPr lang="sk-SK"/>
          </a:p>
        </p:txBody>
      </p:sp>
    </p:spTree>
    <p:extLst>
      <p:ext uri="{BB962C8B-B14F-4D97-AF65-F5344CB8AC3E}">
        <p14:creationId xmlns:p14="http://schemas.microsoft.com/office/powerpoint/2010/main" val="183334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4B2B42E6-CB76-481F-A587-3907400F9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objekt pre text 2">
            <a:extLst>
              <a:ext uri="{FF2B5EF4-FFF2-40B4-BE49-F238E27FC236}">
                <a16:creationId xmlns:a16="http://schemas.microsoft.com/office/drawing/2014/main" id="{4B8DF44E-4FD2-4ECC-A17C-7B89424E8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DD1351A7-A9F1-4196-A7A5-E7ADCFDDD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FF7FB-1DC9-48CE-9181-B10B0AF7AB41}" type="datetimeFigureOut">
              <a:rPr lang="sk-SK" smtClean="0"/>
              <a:t>30. 4. 2021</a:t>
            </a:fld>
            <a:endParaRPr lang="sk-SK"/>
          </a:p>
        </p:txBody>
      </p:sp>
      <p:sp>
        <p:nvSpPr>
          <p:cNvPr id="5" name="Zástupný objekt pre pätu 4">
            <a:extLst>
              <a:ext uri="{FF2B5EF4-FFF2-40B4-BE49-F238E27FC236}">
                <a16:creationId xmlns:a16="http://schemas.microsoft.com/office/drawing/2014/main" id="{9C3D2C9D-2303-45D2-A844-50672BC5F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F640ACB4-181E-4E16-96F2-696C5EF56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54299-EB62-4B77-A0EB-3753F4A467A1}" type="slidenum">
              <a:rPr lang="sk-SK" smtClean="0"/>
              <a:t>‹#›</a:t>
            </a:fld>
            <a:endParaRPr lang="sk-SK"/>
          </a:p>
        </p:txBody>
      </p:sp>
    </p:spTree>
    <p:extLst>
      <p:ext uri="{BB962C8B-B14F-4D97-AF65-F5344CB8AC3E}">
        <p14:creationId xmlns:p14="http://schemas.microsoft.com/office/powerpoint/2010/main" val="581724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hyperlink" Target="https://www.youtube.com/watch?v=sQEC9_o17pw"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QEC9_o17pw" TargetMode="External"/><Relationship Id="rId2" Type="http://schemas.openxmlformats.org/officeDocument/2006/relationships/hyperlink" Target="https://www.vaticannews.va/sk/papez/news/2021-04/svaty-jozef-sen-o-povolani-posolstvo-na-nedelu-dobreho-pastie.html" TargetMode="External"/><Relationship Id="rId1" Type="http://schemas.openxmlformats.org/officeDocument/2006/relationships/slideLayout" Target="../slideLayouts/slideLayout7.xml"/><Relationship Id="rId5" Type="http://schemas.openxmlformats.org/officeDocument/2006/relationships/hyperlink" Target="https://www.youtube.com/watch?v=AdE-mhDooOo" TargetMode="External"/><Relationship Id="rId4" Type="http://schemas.openxmlformats.org/officeDocument/2006/relationships/hyperlink" Target="https://www.youtube.com/watch?v=rcF5mML06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lokTextu 1">
            <a:extLst>
              <a:ext uri="{FF2B5EF4-FFF2-40B4-BE49-F238E27FC236}">
                <a16:creationId xmlns:a16="http://schemas.microsoft.com/office/drawing/2014/main" id="{7A1E8197-7DBD-43D3-8F82-223F59FFD697}"/>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bg1">
                    <a:lumMod val="95000"/>
                    <a:lumOff val="5000"/>
                  </a:schemeClr>
                </a:solidFill>
                <a:latin typeface="+mj-lt"/>
                <a:ea typeface="+mj-ea"/>
                <a:cs typeface="+mj-cs"/>
              </a:rPr>
              <a:t>1. MÁJ SVIATOK SVÄTÉHO JOZEFA PATRÓNA ROBOTNÍKOV</a:t>
            </a:r>
          </a:p>
        </p:txBody>
      </p:sp>
    </p:spTree>
    <p:extLst>
      <p:ext uri="{BB962C8B-B14F-4D97-AF65-F5344CB8AC3E}">
        <p14:creationId xmlns:p14="http://schemas.microsoft.com/office/powerpoint/2010/main" val="94554068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bdĺžnik 8">
            <a:extLst>
              <a:ext uri="{FF2B5EF4-FFF2-40B4-BE49-F238E27FC236}">
                <a16:creationId xmlns:a16="http://schemas.microsoft.com/office/drawing/2014/main" id="{D0A36542-45CF-4CC3-A268-579F7997A5A9}"/>
              </a:ext>
            </a:extLst>
          </p:cNvPr>
          <p:cNvSpPr/>
          <p:nvPr/>
        </p:nvSpPr>
        <p:spPr>
          <a:xfrm>
            <a:off x="838200" y="609600"/>
            <a:ext cx="3739341" cy="13308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JOZEF   PRACOVITÝ </a:t>
            </a:r>
          </a:p>
        </p:txBody>
      </p:sp>
      <p:sp>
        <p:nvSpPr>
          <p:cNvPr id="7" name="Obdĺžnik 6">
            <a:extLst>
              <a:ext uri="{FF2B5EF4-FFF2-40B4-BE49-F238E27FC236}">
                <a16:creationId xmlns:a16="http://schemas.microsoft.com/office/drawing/2014/main" id="{F49EC5A4-9078-415B-81CF-18BFFD1EE643}"/>
              </a:ext>
            </a:extLst>
          </p:cNvPr>
          <p:cNvSpPr/>
          <p:nvPr/>
        </p:nvSpPr>
        <p:spPr>
          <a:xfrm>
            <a:off x="862366" y="2194102"/>
            <a:ext cx="3427001"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dirty="0"/>
              <a:t>Z </a:t>
            </a:r>
            <a:r>
              <a:rPr lang="en-US" sz="1600" dirty="0" err="1"/>
              <a:t>evanjelia</a:t>
            </a:r>
            <a:r>
              <a:rPr lang="en-US" sz="1600" dirty="0"/>
              <a:t> </a:t>
            </a:r>
            <a:r>
              <a:rPr lang="en-US" sz="1600" dirty="0" err="1"/>
              <a:t>vieme</a:t>
            </a:r>
            <a:r>
              <a:rPr lang="en-US" sz="1600" dirty="0"/>
              <a:t>, </a:t>
            </a:r>
            <a:r>
              <a:rPr lang="en-US" sz="1600" dirty="0" err="1"/>
              <a:t>že</a:t>
            </a:r>
            <a:r>
              <a:rPr lang="en-US" sz="1600" dirty="0"/>
              <a:t> </a:t>
            </a:r>
            <a:r>
              <a:rPr lang="en-US" sz="1600" dirty="0" err="1"/>
              <a:t>svätý</a:t>
            </a:r>
            <a:r>
              <a:rPr lang="en-US" sz="1600" dirty="0"/>
              <a:t> Jozef </a:t>
            </a:r>
            <a:r>
              <a:rPr lang="en-US" sz="1600" dirty="0" err="1"/>
              <a:t>bol</a:t>
            </a:r>
            <a:r>
              <a:rPr lang="en-US" sz="1600" dirty="0"/>
              <a:t> </a:t>
            </a:r>
            <a:r>
              <a:rPr lang="en-US" sz="1600" dirty="0" err="1"/>
              <a:t>tesár</a:t>
            </a:r>
            <a:r>
              <a:rPr lang="en-US" sz="1600" dirty="0"/>
              <a:t>. </a:t>
            </a:r>
            <a:r>
              <a:rPr lang="en-US" sz="1600" dirty="0" err="1"/>
              <a:t>Aj</a:t>
            </a:r>
            <a:r>
              <a:rPr lang="en-US" sz="1600" dirty="0"/>
              <a:t> </a:t>
            </a:r>
            <a:r>
              <a:rPr lang="en-US" sz="1600" dirty="0" err="1"/>
              <a:t>jeho</a:t>
            </a:r>
            <a:r>
              <a:rPr lang="en-US" sz="1600" dirty="0"/>
              <a:t> </a:t>
            </a:r>
            <a:r>
              <a:rPr lang="en-US" sz="1600" dirty="0" err="1"/>
              <a:t>otec</a:t>
            </a:r>
            <a:r>
              <a:rPr lang="en-US" sz="1600" dirty="0"/>
              <a:t> </a:t>
            </a:r>
            <a:r>
              <a:rPr lang="en-US" sz="1600" dirty="0" err="1"/>
              <a:t>bol</a:t>
            </a:r>
            <a:r>
              <a:rPr lang="en-US" sz="1600" dirty="0"/>
              <a:t> </a:t>
            </a:r>
            <a:r>
              <a:rPr lang="en-US" sz="1600" dirty="0" err="1"/>
              <a:t>tesár</a:t>
            </a:r>
            <a:r>
              <a:rPr lang="en-US" sz="1600" dirty="0"/>
              <a:t>. </a:t>
            </a:r>
            <a:r>
              <a:rPr lang="en-US" sz="1600" dirty="0" err="1"/>
              <a:t>Čo</a:t>
            </a:r>
            <a:r>
              <a:rPr lang="en-US" sz="1600" dirty="0"/>
              <a:t> </a:t>
            </a:r>
            <a:r>
              <a:rPr lang="en-US" sz="1600" dirty="0" err="1"/>
              <a:t>znamená</a:t>
            </a:r>
            <a:r>
              <a:rPr lang="en-US" sz="1600" dirty="0"/>
              <a:t>, </a:t>
            </a:r>
            <a:r>
              <a:rPr lang="en-US" sz="1600" dirty="0" err="1"/>
              <a:t>že</a:t>
            </a:r>
            <a:r>
              <a:rPr lang="en-US" sz="1600" dirty="0"/>
              <a:t> </a:t>
            </a:r>
            <a:r>
              <a:rPr lang="en-US" sz="1600" dirty="0" err="1"/>
              <a:t>Boh</a:t>
            </a:r>
            <a:r>
              <a:rPr lang="en-US" sz="1600" dirty="0"/>
              <a:t> </a:t>
            </a:r>
            <a:r>
              <a:rPr lang="en-US" sz="1600" dirty="0" err="1"/>
              <a:t>sa</a:t>
            </a:r>
            <a:r>
              <a:rPr lang="en-US" sz="1600" dirty="0"/>
              <a:t> </a:t>
            </a:r>
            <a:r>
              <a:rPr lang="en-US" sz="1600" dirty="0" err="1"/>
              <a:t>stal</a:t>
            </a:r>
            <a:r>
              <a:rPr lang="en-US" sz="1600" dirty="0"/>
              <a:t> </a:t>
            </a:r>
            <a:r>
              <a:rPr lang="en-US" sz="1600" dirty="0" err="1"/>
              <a:t>človekom</a:t>
            </a:r>
            <a:r>
              <a:rPr lang="en-US" sz="1600" dirty="0"/>
              <a:t> a </a:t>
            </a:r>
            <a:r>
              <a:rPr lang="en-US" sz="1600" dirty="0" err="1"/>
              <a:t>prácou</a:t>
            </a:r>
            <a:r>
              <a:rPr lang="en-US" sz="1600" dirty="0"/>
              <a:t> </a:t>
            </a:r>
            <a:r>
              <a:rPr lang="en-US" sz="1600" dirty="0" err="1"/>
              <a:t>neopovrhoval</a:t>
            </a:r>
            <a:r>
              <a:rPr lang="en-US" sz="1600" dirty="0"/>
              <a:t>.</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b="1" i="1" dirty="0" err="1"/>
              <a:t>Prišiel</a:t>
            </a:r>
            <a:r>
              <a:rPr lang="en-US" sz="1600" b="1" i="1" dirty="0"/>
              <a:t> do </a:t>
            </a:r>
            <a:r>
              <a:rPr lang="en-US" sz="1600" b="1" i="1" dirty="0" err="1"/>
              <a:t>svojej</a:t>
            </a:r>
            <a:r>
              <a:rPr lang="en-US" sz="1600" b="1" i="1" dirty="0"/>
              <a:t> </a:t>
            </a:r>
            <a:r>
              <a:rPr lang="en-US" sz="1600" b="1" i="1" dirty="0" err="1"/>
              <a:t>vlasti</a:t>
            </a:r>
            <a:r>
              <a:rPr lang="en-US" sz="1600" b="1" i="1" dirty="0"/>
              <a:t> a </a:t>
            </a:r>
            <a:r>
              <a:rPr lang="en-US" sz="1600" b="1" i="1" dirty="0" err="1"/>
              <a:t>učil</a:t>
            </a:r>
            <a:r>
              <a:rPr lang="en-US" sz="1600" b="1" i="1" dirty="0"/>
              <a:t> ich v </a:t>
            </a:r>
            <a:r>
              <a:rPr lang="en-US" sz="1600" b="1" i="1" dirty="0" err="1"/>
              <a:t>synagóge</a:t>
            </a:r>
            <a:r>
              <a:rPr lang="en-US" sz="1600" b="1" i="1" dirty="0"/>
              <a:t>. Oni </a:t>
            </a:r>
            <a:r>
              <a:rPr lang="en-US" sz="1600" b="1" i="1" dirty="0" err="1"/>
              <a:t>sa</a:t>
            </a:r>
            <a:r>
              <a:rPr lang="en-US" sz="1600" b="1" i="1" dirty="0"/>
              <a:t> </a:t>
            </a:r>
            <a:r>
              <a:rPr lang="en-US" sz="1600" b="1" i="1" dirty="0" err="1"/>
              <a:t>divili</a:t>
            </a:r>
            <a:r>
              <a:rPr lang="en-US" sz="1600" b="1" i="1" dirty="0"/>
              <a:t> a </a:t>
            </a:r>
            <a:r>
              <a:rPr lang="en-US" sz="1600" b="1" i="1" dirty="0" err="1"/>
              <a:t>hovorili</a:t>
            </a:r>
            <a:r>
              <a:rPr lang="en-US" sz="1600" b="1" i="1" dirty="0"/>
              <a:t>: „</a:t>
            </a:r>
            <a:r>
              <a:rPr lang="en-US" sz="1600" b="1" i="1" dirty="0" err="1"/>
              <a:t>Skade</a:t>
            </a:r>
            <a:r>
              <a:rPr lang="en-US" sz="1600" b="1" i="1" dirty="0"/>
              <a:t> </a:t>
            </a:r>
            <a:r>
              <a:rPr lang="en-US" sz="1600" b="1" i="1" dirty="0" err="1"/>
              <a:t>má</a:t>
            </a:r>
            <a:r>
              <a:rPr lang="en-US" sz="1600" b="1" i="1" dirty="0"/>
              <a:t> </a:t>
            </a:r>
            <a:r>
              <a:rPr lang="en-US" sz="1600" b="1" i="1" dirty="0" err="1"/>
              <a:t>tento</a:t>
            </a:r>
            <a:r>
              <a:rPr lang="en-US" sz="1600" b="1" i="1" dirty="0"/>
              <a:t> </a:t>
            </a:r>
            <a:r>
              <a:rPr lang="en-US" sz="1600" b="1" i="1" dirty="0" err="1"/>
              <a:t>takú</a:t>
            </a:r>
            <a:r>
              <a:rPr lang="en-US" sz="1600" b="1" i="1" dirty="0"/>
              <a:t> </a:t>
            </a:r>
            <a:r>
              <a:rPr lang="en-US" sz="1600" b="1" i="1" dirty="0" err="1"/>
              <a:t>múdrosť</a:t>
            </a:r>
            <a:r>
              <a:rPr lang="en-US" sz="1600" b="1" i="1" dirty="0"/>
              <a:t> a </a:t>
            </a:r>
            <a:r>
              <a:rPr lang="en-US" sz="1600" b="1" i="1" dirty="0" err="1"/>
              <a:t>zázračnú</a:t>
            </a:r>
            <a:r>
              <a:rPr lang="en-US" sz="1600" b="1" i="1" dirty="0"/>
              <a:t> </a:t>
            </a:r>
            <a:r>
              <a:rPr lang="en-US" sz="1600" b="1" i="1" dirty="0" err="1"/>
              <a:t>moc</a:t>
            </a:r>
            <a:r>
              <a:rPr lang="en-US" sz="1600" b="1" i="1" dirty="0"/>
              <a:t>?  </a:t>
            </a:r>
            <a:r>
              <a:rPr lang="en-US" sz="1600" b="1" i="1" dirty="0" err="1"/>
              <a:t>Vari</a:t>
            </a:r>
            <a:r>
              <a:rPr lang="en-US" sz="1600" b="1" i="1" dirty="0"/>
              <a:t> to </a:t>
            </a:r>
            <a:r>
              <a:rPr lang="en-US" sz="1600" b="1" i="1" dirty="0" err="1"/>
              <a:t>nie</a:t>
            </a:r>
            <a:r>
              <a:rPr lang="en-US" sz="1600" b="1" i="1" dirty="0"/>
              <a:t> je </a:t>
            </a:r>
            <a:r>
              <a:rPr lang="en-US" sz="1600" b="1" i="1" dirty="0" err="1"/>
              <a:t>tesárov</a:t>
            </a:r>
            <a:r>
              <a:rPr lang="en-US" sz="1600" b="1" i="1" dirty="0"/>
              <a:t> syn? </a:t>
            </a:r>
            <a:r>
              <a:rPr lang="en-US" sz="1600" b="1" i="1" dirty="0" err="1"/>
              <a:t>Nevolá</a:t>
            </a:r>
            <a:r>
              <a:rPr lang="en-US" sz="1600" b="1" i="1" dirty="0"/>
              <a:t> </a:t>
            </a:r>
            <a:r>
              <a:rPr lang="en-US" sz="1600" b="1" i="1" dirty="0" err="1"/>
              <a:t>sa</a:t>
            </a:r>
            <a:r>
              <a:rPr lang="en-US" sz="1600" b="1" i="1" dirty="0"/>
              <a:t> </a:t>
            </a:r>
            <a:r>
              <a:rPr lang="en-US" sz="1600" b="1" i="1" dirty="0" err="1"/>
              <a:t>jeho</a:t>
            </a:r>
            <a:r>
              <a:rPr lang="en-US" sz="1600" b="1" i="1" dirty="0"/>
              <a:t> </a:t>
            </a:r>
            <a:r>
              <a:rPr lang="en-US" sz="1600" b="1" i="1" dirty="0" err="1"/>
              <a:t>matka</a:t>
            </a:r>
            <a:r>
              <a:rPr lang="en-US" sz="1600" b="1" i="1" dirty="0"/>
              <a:t> Mária a </a:t>
            </a:r>
            <a:r>
              <a:rPr lang="en-US" sz="1600" b="1" i="1" dirty="0" err="1"/>
              <a:t>jeho</a:t>
            </a:r>
            <a:r>
              <a:rPr lang="en-US" sz="1600" b="1" i="1" dirty="0"/>
              <a:t> </a:t>
            </a:r>
            <a:r>
              <a:rPr lang="en-US" sz="1600" b="1" i="1" dirty="0" err="1"/>
              <a:t>bratia</a:t>
            </a:r>
            <a:r>
              <a:rPr lang="en-US" sz="1600" b="1" i="1" dirty="0"/>
              <a:t> Jakub a Jozef, </a:t>
            </a:r>
            <a:r>
              <a:rPr lang="en-US" sz="1600" b="1" i="1" dirty="0" err="1"/>
              <a:t>Šimon</a:t>
            </a:r>
            <a:r>
              <a:rPr lang="en-US" sz="1600" b="1" i="1" dirty="0"/>
              <a:t> a </a:t>
            </a:r>
            <a:r>
              <a:rPr lang="en-US" sz="1600" b="1" i="1" dirty="0" err="1"/>
              <a:t>Júda</a:t>
            </a:r>
            <a:r>
              <a:rPr lang="en-US" sz="1600" b="1" i="1" dirty="0"/>
              <a:t>?</a:t>
            </a:r>
            <a:r>
              <a:rPr lang="sk-SK" sz="1600" b="1" i="1" dirty="0"/>
              <a:t> </a:t>
            </a:r>
            <a:r>
              <a:rPr lang="sk-SK" sz="1600" i="1" dirty="0"/>
              <a:t>(</a:t>
            </a:r>
            <a:r>
              <a:rPr lang="en-US" sz="1600" dirty="0"/>
              <a:t>M</a:t>
            </a:r>
            <a:r>
              <a:rPr lang="sk-SK" sz="1600" dirty="0"/>
              <a:t>t</a:t>
            </a:r>
            <a:r>
              <a:rPr lang="en-US" sz="1600" dirty="0"/>
              <a:t> 13,54 – 55</a:t>
            </a:r>
            <a:r>
              <a:rPr lang="sk-SK" sz="1600" dirty="0"/>
              <a:t>)</a:t>
            </a:r>
            <a:endParaRPr lang="en-US" sz="1600" b="1" i="1" dirty="0"/>
          </a:p>
          <a:p>
            <a:pPr indent="-228600">
              <a:lnSpc>
                <a:spcPct val="90000"/>
              </a:lnSpc>
              <a:spcAft>
                <a:spcPts val="600"/>
              </a:spcAft>
              <a:buFont typeface="Arial" panose="020B0604020202020204" pitchFamily="34" charset="0"/>
              <a:buChar char="•"/>
            </a:pPr>
            <a:endParaRPr lang="en-US" sz="1600" b="1" i="1" dirty="0"/>
          </a:p>
          <a:p>
            <a:pPr indent="-228600">
              <a:lnSpc>
                <a:spcPct val="90000"/>
              </a:lnSpc>
              <a:spcAft>
                <a:spcPts val="600"/>
              </a:spcAft>
              <a:buFont typeface="Arial" panose="020B0604020202020204" pitchFamily="34" charset="0"/>
              <a:buChar char="•"/>
            </a:pPr>
            <a:r>
              <a:rPr lang="en-US" sz="1600" dirty="0" err="1"/>
              <a:t>Zamilujme</a:t>
            </a:r>
            <a:r>
              <a:rPr lang="en-US" sz="1600" dirty="0"/>
              <a:t> </a:t>
            </a:r>
            <a:r>
              <a:rPr lang="en-US" sz="1600" dirty="0" err="1"/>
              <a:t>si</a:t>
            </a:r>
            <a:r>
              <a:rPr lang="en-US" sz="1600" dirty="0"/>
              <a:t> </a:t>
            </a:r>
            <a:r>
              <a:rPr lang="en-US" sz="1600" dirty="0" err="1"/>
              <a:t>prácu</a:t>
            </a:r>
            <a:r>
              <a:rPr lang="en-US" sz="1600" dirty="0"/>
              <a:t> a </a:t>
            </a:r>
            <a:r>
              <a:rPr lang="en-US" sz="1600" dirty="0" err="1"/>
              <a:t>vzývajme</a:t>
            </a:r>
            <a:r>
              <a:rPr lang="en-US" sz="1600" dirty="0"/>
              <a:t> sv. </a:t>
            </a:r>
            <a:r>
              <a:rPr lang="en-US" sz="1600" dirty="0" err="1"/>
              <a:t>Jozefa</a:t>
            </a:r>
            <a:r>
              <a:rPr lang="en-US" sz="1600" dirty="0"/>
              <a:t> </a:t>
            </a:r>
            <a:r>
              <a:rPr lang="en-US" sz="1600" dirty="0" err="1"/>
              <a:t>ako</a:t>
            </a:r>
            <a:r>
              <a:rPr lang="en-US" sz="1600" dirty="0"/>
              <a:t> </a:t>
            </a:r>
            <a:r>
              <a:rPr lang="en-US" sz="1600" dirty="0" err="1"/>
              <a:t>patróna</a:t>
            </a:r>
            <a:r>
              <a:rPr lang="en-US" sz="1600" dirty="0"/>
              <a:t> </a:t>
            </a:r>
            <a:r>
              <a:rPr lang="en-US" sz="1600" dirty="0" err="1"/>
              <a:t>všetkých</a:t>
            </a:r>
            <a:r>
              <a:rPr lang="en-US" sz="1600" dirty="0"/>
              <a:t> </a:t>
            </a:r>
            <a:r>
              <a:rPr lang="en-US" sz="1600" dirty="0" err="1"/>
              <a:t>pracujúcich</a:t>
            </a:r>
            <a:r>
              <a:rPr lang="en-US" sz="1600" dirty="0"/>
              <a:t> a </a:t>
            </a:r>
            <a:r>
              <a:rPr lang="en-US" sz="1600" dirty="0" err="1"/>
              <a:t>robotníkov</a:t>
            </a:r>
            <a:r>
              <a:rPr lang="sk-SK" sz="1600" dirty="0"/>
              <a:t>.</a:t>
            </a:r>
            <a:endParaRPr lang="en-US" sz="1600" dirty="0"/>
          </a:p>
        </p:txBody>
      </p:sp>
      <p:pic>
        <p:nvPicPr>
          <p:cNvPr id="8" name="Obrázok 7">
            <a:extLst>
              <a:ext uri="{FF2B5EF4-FFF2-40B4-BE49-F238E27FC236}">
                <a16:creationId xmlns:a16="http://schemas.microsoft.com/office/drawing/2014/main" id="{F6A4AB18-7116-40F5-BEED-64FD1D85E368}"/>
              </a:ext>
            </a:extLst>
          </p:cNvPr>
          <p:cNvPicPr>
            <a:picLocks noChangeAspect="1"/>
          </p:cNvPicPr>
          <p:nvPr/>
        </p:nvPicPr>
        <p:blipFill rotWithShape="1">
          <a:blip r:embed="rId2">
            <a:extLst>
              <a:ext uri="{28A0092B-C50C-407E-A947-70E740481C1C}">
                <a14:useLocalDpi xmlns:a14="http://schemas.microsoft.com/office/drawing/2010/main" val="0"/>
              </a:ext>
            </a:extLst>
          </a:blip>
          <a:srcRect t="5564" r="-2" b="6246"/>
          <a:stretch/>
        </p:blipFill>
        <p:spPr>
          <a:xfrm>
            <a:off x="5726371" y="661916"/>
            <a:ext cx="5593312" cy="5557909"/>
          </a:xfrm>
          <a:prstGeom prst="rect">
            <a:avLst/>
          </a:prstGeom>
        </p:spPr>
      </p:pic>
      <p:sp>
        <p:nvSpPr>
          <p:cNvPr id="2" name="BlokTextu 1">
            <a:extLst>
              <a:ext uri="{FF2B5EF4-FFF2-40B4-BE49-F238E27FC236}">
                <a16:creationId xmlns:a16="http://schemas.microsoft.com/office/drawing/2014/main" id="{7C3B151D-D05B-4C1F-A936-0613556E3275}"/>
              </a:ext>
            </a:extLst>
          </p:cNvPr>
          <p:cNvSpPr txBox="1"/>
          <p:nvPr/>
        </p:nvSpPr>
        <p:spPr>
          <a:xfrm>
            <a:off x="6688182" y="932961"/>
            <a:ext cx="4887685" cy="177741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dirty="0">
              <a:latin typeface="+mj-lt"/>
              <a:ea typeface="+mj-ea"/>
              <a:cs typeface="+mj-cs"/>
            </a:endParaRPr>
          </a:p>
        </p:txBody>
      </p:sp>
      <p:sp>
        <p:nvSpPr>
          <p:cNvPr id="4" name="BlokTextu 3">
            <a:extLst>
              <a:ext uri="{FF2B5EF4-FFF2-40B4-BE49-F238E27FC236}">
                <a16:creationId xmlns:a16="http://schemas.microsoft.com/office/drawing/2014/main" id="{3DC2FFAD-4BB5-4745-9BA4-C3847EE05E10}"/>
              </a:ext>
            </a:extLst>
          </p:cNvPr>
          <p:cNvSpPr txBox="1"/>
          <p:nvPr/>
        </p:nvSpPr>
        <p:spPr>
          <a:xfrm>
            <a:off x="1360571" y="1882844"/>
            <a:ext cx="4983728" cy="369332"/>
          </a:xfrm>
          <a:prstGeom prst="rect">
            <a:avLst/>
          </a:prstGeom>
          <a:noFill/>
        </p:spPr>
        <p:txBody>
          <a:bodyPr wrap="square" rtlCol="0">
            <a:spAutoFit/>
          </a:bodyPr>
          <a:lstStyle/>
          <a:p>
            <a:endParaRPr lang="sk-SK" dirty="0"/>
          </a:p>
        </p:txBody>
      </p:sp>
    </p:spTree>
    <p:extLst>
      <p:ext uri="{BB962C8B-B14F-4D97-AF65-F5344CB8AC3E}">
        <p14:creationId xmlns:p14="http://schemas.microsoft.com/office/powerpoint/2010/main" val="1885468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97DEA672-29C8-4FBB-845E-38DF51909BC7}"/>
              </a:ext>
            </a:extLst>
          </p:cNvPr>
          <p:cNvPicPr>
            <a:picLocks noChangeAspect="1"/>
          </p:cNvPicPr>
          <p:nvPr/>
        </p:nvPicPr>
        <p:blipFill rotWithShape="1">
          <a:blip r:embed="rId2"/>
          <a:srcRect l="7581" t="9091" r="23328" b="1"/>
          <a:stretch/>
        </p:blipFill>
        <p:spPr>
          <a:xfrm>
            <a:off x="0" y="10"/>
            <a:ext cx="12191980" cy="6857990"/>
          </a:xfrm>
          <a:prstGeom prst="rect">
            <a:avLst/>
          </a:prstGeom>
        </p:spPr>
      </p:pic>
      <p:sp>
        <p:nvSpPr>
          <p:cNvPr id="26" name="Freeform: Shape 2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lokTextu 1">
            <a:extLst>
              <a:ext uri="{FF2B5EF4-FFF2-40B4-BE49-F238E27FC236}">
                <a16:creationId xmlns:a16="http://schemas.microsoft.com/office/drawing/2014/main" id="{09C4E086-2404-45F4-B29C-2BEB98A24FE3}"/>
              </a:ext>
            </a:extLst>
          </p:cNvPr>
          <p:cNvSpPr txBox="1"/>
          <p:nvPr/>
        </p:nvSpPr>
        <p:spPr>
          <a:xfrm>
            <a:off x="7353281" y="1203062"/>
            <a:ext cx="5006060" cy="4835978"/>
          </a:xfrm>
          <a:prstGeom prst="rect">
            <a:avLst/>
          </a:prstGeom>
        </p:spPr>
        <p:txBody>
          <a:bodyPr vert="horz" lIns="91440" tIns="45720" rIns="91440" bIns="45720" rtlCol="0" anchor="t">
            <a:noAutofit/>
          </a:bodyPr>
          <a:lstStyle/>
          <a:p>
            <a:pPr>
              <a:lnSpc>
                <a:spcPct val="90000"/>
              </a:lnSpc>
              <a:spcAft>
                <a:spcPts val="600"/>
              </a:spcAft>
            </a:pPr>
            <a:r>
              <a:rPr lang="en-US" sz="2000" dirty="0" err="1"/>
              <a:t>Pápež</a:t>
            </a:r>
            <a:r>
              <a:rPr lang="en-US" sz="2000" dirty="0"/>
              <a:t> František </a:t>
            </a:r>
            <a:r>
              <a:rPr lang="en-US" sz="2000" dirty="0" err="1"/>
              <a:t>vo</a:t>
            </a:r>
            <a:r>
              <a:rPr lang="en-US" sz="2000" dirty="0"/>
              <a:t> </a:t>
            </a:r>
            <a:r>
              <a:rPr lang="en-US" sz="2000" dirty="0" err="1"/>
              <a:t>svojom</a:t>
            </a:r>
            <a:r>
              <a:rPr lang="en-US" sz="2000" dirty="0"/>
              <a:t> </a:t>
            </a:r>
            <a:r>
              <a:rPr lang="en-US" sz="2000" dirty="0" err="1"/>
              <a:t>liste</a:t>
            </a:r>
            <a:r>
              <a:rPr lang="en-US" sz="2000" dirty="0"/>
              <a:t> </a:t>
            </a:r>
            <a:r>
              <a:rPr lang="en-US" sz="2000" dirty="0" err="1"/>
              <a:t>Patris</a:t>
            </a:r>
            <a:r>
              <a:rPr lang="en-US" sz="2000" dirty="0"/>
              <a:t> </a:t>
            </a:r>
            <a:r>
              <a:rPr lang="en-US" sz="2000" dirty="0" err="1"/>
              <a:t>corde</a:t>
            </a:r>
            <a:r>
              <a:rPr lang="en-US" sz="2000" dirty="0"/>
              <a:t> </a:t>
            </a:r>
            <a:r>
              <a:rPr lang="en-US" sz="2000" dirty="0" err="1"/>
              <a:t>hovorí</a:t>
            </a:r>
            <a:r>
              <a:rPr lang="en-US" sz="2000" dirty="0"/>
              <a:t>, </a:t>
            </a:r>
            <a:r>
              <a:rPr lang="en-US" sz="2000" dirty="0" err="1"/>
              <a:t>že</a:t>
            </a:r>
            <a:r>
              <a:rPr lang="en-US" sz="2000" dirty="0"/>
              <a:t> </a:t>
            </a:r>
            <a:r>
              <a:rPr lang="en-US" sz="2000" dirty="0" err="1"/>
              <a:t>práca</a:t>
            </a:r>
            <a:r>
              <a:rPr lang="en-US" sz="2000" dirty="0"/>
              <a:t> </a:t>
            </a:r>
            <a:r>
              <a:rPr lang="en-US" sz="2000" dirty="0" err="1"/>
              <a:t>dáva</a:t>
            </a:r>
            <a:r>
              <a:rPr lang="en-US" sz="2000" dirty="0"/>
              <a:t> </a:t>
            </a:r>
            <a:r>
              <a:rPr lang="en-US" sz="2000" dirty="0" err="1"/>
              <a:t>dôstojnosť</a:t>
            </a:r>
            <a:r>
              <a:rPr lang="en-US" sz="2000" dirty="0"/>
              <a:t> </a:t>
            </a:r>
            <a:r>
              <a:rPr lang="en-US" sz="2000" dirty="0" err="1"/>
              <a:t>každému</a:t>
            </a:r>
            <a:r>
              <a:rPr lang="en-US" sz="2000" dirty="0"/>
              <a:t> </a:t>
            </a:r>
            <a:r>
              <a:rPr lang="en-US" sz="2000" dirty="0" err="1"/>
              <a:t>človeku</a:t>
            </a:r>
            <a:r>
              <a:rPr lang="en-US" sz="2000" dirty="0"/>
              <a:t>. </a:t>
            </a:r>
            <a:r>
              <a:rPr lang="en-US" sz="2000" dirty="0" err="1"/>
              <a:t>Práca</a:t>
            </a:r>
            <a:r>
              <a:rPr lang="en-US" sz="2000" dirty="0"/>
              <a:t> je </a:t>
            </a:r>
            <a:r>
              <a:rPr lang="en-US" sz="2000" dirty="0" err="1"/>
              <a:t>príležitosťou</a:t>
            </a:r>
            <a:r>
              <a:rPr lang="en-US" sz="2000" dirty="0"/>
              <a:t> </a:t>
            </a:r>
            <a:r>
              <a:rPr lang="en-US" sz="2000" dirty="0" err="1"/>
              <a:t>na</a:t>
            </a:r>
            <a:r>
              <a:rPr lang="en-US" sz="2000" dirty="0"/>
              <a:t> </a:t>
            </a:r>
            <a:r>
              <a:rPr lang="en-US" sz="2000" dirty="0" err="1"/>
              <a:t>vlastnú</a:t>
            </a:r>
            <a:r>
              <a:rPr lang="en-US" sz="2000" dirty="0"/>
              <a:t> </a:t>
            </a:r>
            <a:r>
              <a:rPr lang="en-US" sz="2000" dirty="0" err="1"/>
              <a:t>sebarealizácie</a:t>
            </a:r>
            <a:r>
              <a:rPr lang="en-US" sz="2000" dirty="0"/>
              <a:t>. </a:t>
            </a:r>
            <a:r>
              <a:rPr lang="en-US" sz="2000" dirty="0" err="1"/>
              <a:t>Prácou</a:t>
            </a:r>
            <a:r>
              <a:rPr lang="en-US" sz="2000" dirty="0"/>
              <a:t> </a:t>
            </a:r>
            <a:r>
              <a:rPr lang="en-US" sz="2000" dirty="0" err="1"/>
              <a:t>dostávame</a:t>
            </a:r>
            <a:r>
              <a:rPr lang="en-US" sz="2000" dirty="0"/>
              <a:t> </a:t>
            </a:r>
            <a:r>
              <a:rPr lang="en-US" sz="2000" dirty="0" err="1"/>
              <a:t>mnohé</a:t>
            </a:r>
            <a:r>
              <a:rPr lang="en-US" sz="2000" dirty="0"/>
              <a:t> </a:t>
            </a:r>
            <a:r>
              <a:rPr lang="en-US" sz="2000" dirty="0" err="1"/>
              <a:t>dary</a:t>
            </a:r>
            <a:r>
              <a:rPr lang="sk-SK" sz="2000" dirty="0"/>
              <a:t>.</a:t>
            </a:r>
            <a:r>
              <a:rPr lang="en-US" sz="2000" dirty="0"/>
              <a:t> </a:t>
            </a:r>
            <a:r>
              <a:rPr lang="sk-SK" sz="2000" dirty="0"/>
              <a:t>D</a:t>
            </a:r>
            <a:r>
              <a:rPr lang="en-US" sz="2000" dirty="0" err="1"/>
              <a:t>áva</a:t>
            </a:r>
            <a:r>
              <a:rPr lang="en-US" sz="2000" dirty="0"/>
              <a:t> </a:t>
            </a:r>
            <a:r>
              <a:rPr lang="en-US" sz="2000" dirty="0" err="1"/>
              <a:t>nám</a:t>
            </a:r>
            <a:r>
              <a:rPr lang="en-US" sz="2000" dirty="0"/>
              <a:t> </a:t>
            </a:r>
            <a:r>
              <a:rPr lang="en-US" sz="2000" dirty="0" err="1"/>
              <a:t>možnosť</a:t>
            </a:r>
            <a:r>
              <a:rPr lang="en-US" sz="2000" dirty="0"/>
              <a:t> </a:t>
            </a:r>
            <a:r>
              <a:rPr lang="en-US" sz="2000" dirty="0" err="1"/>
              <a:t>dozrieť</a:t>
            </a:r>
            <a:r>
              <a:rPr lang="en-US" sz="2000" dirty="0"/>
              <a:t>, </a:t>
            </a:r>
            <a:r>
              <a:rPr lang="en-US" sz="2000" dirty="0" err="1"/>
              <a:t>vyrásť</a:t>
            </a:r>
            <a:r>
              <a:rPr lang="en-US" sz="2000" dirty="0"/>
              <a:t> a </a:t>
            </a:r>
            <a:r>
              <a:rPr lang="en-US" sz="2000" dirty="0" err="1"/>
              <a:t>zdokonaľovať</a:t>
            </a:r>
            <a:r>
              <a:rPr lang="en-US" sz="2000" dirty="0"/>
              <a:t> </a:t>
            </a:r>
            <a:r>
              <a:rPr lang="en-US" sz="2000" dirty="0" err="1"/>
              <a:t>sa</a:t>
            </a:r>
            <a:r>
              <a:rPr lang="en-US" sz="2000" dirty="0"/>
              <a:t>.</a:t>
            </a:r>
            <a:r>
              <a:rPr lang="sk-SK" sz="2000" dirty="0"/>
              <a:t> Sv. Jozef nebol obdarený zvláštnymi charizmami, nebol slávny. Bežným životom však dosiahol v Božích očiach niečo </a:t>
            </a:r>
            <a:r>
              <a:rPr lang="sk-SK" sz="2000" dirty="0" err="1"/>
              <a:t>mimoriadné</a:t>
            </a:r>
            <a:r>
              <a:rPr lang="sk-SK" sz="2000" dirty="0"/>
              <a:t>. Jeho silné svedectvo nás môže viesť v hľadaní povolania troma pomôckami:</a:t>
            </a:r>
          </a:p>
          <a:p>
            <a:pPr>
              <a:lnSpc>
                <a:spcPct val="90000"/>
              </a:lnSpc>
              <a:spcAft>
                <a:spcPts val="600"/>
              </a:spcAft>
            </a:pPr>
            <a:r>
              <a:rPr lang="sk-SK" sz="2000" dirty="0"/>
              <a:t>                     1. SEN</a:t>
            </a:r>
          </a:p>
          <a:p>
            <a:pPr>
              <a:lnSpc>
                <a:spcPct val="90000"/>
              </a:lnSpc>
              <a:spcAft>
                <a:spcPts val="600"/>
              </a:spcAft>
            </a:pPr>
            <a:r>
              <a:rPr lang="sk-SK" sz="2000" dirty="0"/>
              <a:t>                     2. SLUŽBA</a:t>
            </a:r>
          </a:p>
          <a:p>
            <a:pPr>
              <a:lnSpc>
                <a:spcPct val="90000"/>
              </a:lnSpc>
              <a:spcAft>
                <a:spcPts val="600"/>
              </a:spcAft>
            </a:pPr>
            <a:r>
              <a:rPr lang="sk-SK" sz="2000" dirty="0"/>
              <a:t>                     3. VERNOSŤ</a:t>
            </a:r>
            <a:endParaRPr lang="en-US" sz="2000" dirty="0"/>
          </a:p>
        </p:txBody>
      </p:sp>
    </p:spTree>
    <p:extLst>
      <p:ext uri="{BB962C8B-B14F-4D97-AF65-F5344CB8AC3E}">
        <p14:creationId xmlns:p14="http://schemas.microsoft.com/office/powerpoint/2010/main" val="120542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ok 2">
            <a:extLst>
              <a:ext uri="{FF2B5EF4-FFF2-40B4-BE49-F238E27FC236}">
                <a16:creationId xmlns:a16="http://schemas.microsoft.com/office/drawing/2014/main" id="{6E34C35C-AA02-4807-A8A2-2C10AFCABE12}"/>
              </a:ext>
            </a:extLst>
          </p:cNvPr>
          <p:cNvPicPr>
            <a:picLocks noChangeAspect="1"/>
          </p:cNvPicPr>
          <p:nvPr/>
        </p:nvPicPr>
        <p:blipFill rotWithShape="1">
          <a:blip r:embed="rId4"/>
          <a:srcRect t="10098" r="9089" b="-2"/>
          <a:stretch/>
        </p:blipFill>
        <p:spPr>
          <a:xfrm>
            <a:off x="4178970" y="-3728"/>
            <a:ext cx="8013030" cy="6839712"/>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lokTextu 1">
            <a:extLst>
              <a:ext uri="{FF2B5EF4-FFF2-40B4-BE49-F238E27FC236}">
                <a16:creationId xmlns:a16="http://schemas.microsoft.com/office/drawing/2014/main" id="{97C2DCEE-42A5-45EE-A5E4-61ABEBDD1E95}"/>
              </a:ext>
            </a:extLst>
          </p:cNvPr>
          <p:cNvSpPr txBox="1"/>
          <p:nvPr/>
        </p:nvSpPr>
        <p:spPr>
          <a:xfrm>
            <a:off x="391806" y="1730412"/>
            <a:ext cx="4966257" cy="3972555"/>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4800" b="1" dirty="0">
                <a:latin typeface="+mj-lt"/>
                <a:ea typeface="+mj-ea"/>
                <a:cs typeface="+mj-cs"/>
              </a:rPr>
              <a:t>SEN</a:t>
            </a:r>
            <a:endParaRPr lang="sk-SK" sz="4800" b="1" dirty="0">
              <a:latin typeface="+mj-lt"/>
              <a:ea typeface="+mj-ea"/>
              <a:cs typeface="+mj-cs"/>
            </a:endParaRPr>
          </a:p>
          <a:p>
            <a:pPr>
              <a:lnSpc>
                <a:spcPct val="90000"/>
              </a:lnSpc>
              <a:spcBef>
                <a:spcPct val="0"/>
              </a:spcBef>
              <a:spcAft>
                <a:spcPts val="600"/>
              </a:spcAft>
            </a:pPr>
            <a:r>
              <a:rPr lang="sk-SK" dirty="0">
                <a:ea typeface="+mj-ea"/>
                <a:cs typeface="+mj-cs"/>
              </a:rPr>
              <a:t>Každý v živote sníva. Keby sme mali vyjadriť jediným slovom sen, odpoveď by bola „láska“. Je to láska, ktorá dáva životu zmysel. Svätý Jozef nám má toho veľa povedať prostredníctvom snov. Evanjeliá rozprávajú štyri sny. Nebolo ich ľahké prijať. Po každom sne musel Jozef zmeniť svoje vlastné plány a úplne dôverovať Bohu. Sv. Jozef bez váhania sa nechal viesť, pretože jeho srdce rozpoznalo Boží hlas. </a:t>
            </a:r>
          </a:p>
          <a:p>
            <a:pPr>
              <a:lnSpc>
                <a:spcPct val="90000"/>
              </a:lnSpc>
              <a:spcBef>
                <a:spcPct val="0"/>
              </a:spcBef>
              <a:spcAft>
                <a:spcPts val="600"/>
              </a:spcAft>
            </a:pPr>
            <a:r>
              <a:rPr lang="sk-SK" dirty="0">
                <a:ea typeface="+mj-ea"/>
                <a:cs typeface="+mj-cs"/>
              </a:rPr>
              <a:t>Sny priviedli sv. Jozefa k dobrodružstvám.</a:t>
            </a:r>
          </a:p>
          <a:p>
            <a:pPr>
              <a:lnSpc>
                <a:spcPct val="90000"/>
              </a:lnSpc>
              <a:spcBef>
                <a:spcPct val="0"/>
              </a:spcBef>
              <a:spcAft>
                <a:spcPts val="600"/>
              </a:spcAft>
            </a:pPr>
            <a:r>
              <a:rPr lang="sk-SK" dirty="0">
                <a:solidFill>
                  <a:srgbClr val="FF0000"/>
                </a:solidFill>
                <a:ea typeface="+mj-ea"/>
                <a:cs typeface="+mj-cs"/>
              </a:rPr>
              <a:t>Prvý urobil z neho otca Mesiáša.</a:t>
            </a:r>
          </a:p>
          <a:p>
            <a:pPr>
              <a:lnSpc>
                <a:spcPct val="90000"/>
              </a:lnSpc>
              <a:spcBef>
                <a:spcPct val="0"/>
              </a:spcBef>
              <a:spcAft>
                <a:spcPts val="600"/>
              </a:spcAft>
            </a:pPr>
            <a:r>
              <a:rPr lang="sk-SK" dirty="0">
                <a:solidFill>
                  <a:srgbClr val="FFC000"/>
                </a:solidFill>
                <a:ea typeface="+mj-ea"/>
                <a:cs typeface="+mj-cs"/>
              </a:rPr>
              <a:t>Druhý ho prinútil utiecť do Egypta, čím zachránil život rodiny. </a:t>
            </a:r>
          </a:p>
          <a:p>
            <a:pPr>
              <a:lnSpc>
                <a:spcPct val="90000"/>
              </a:lnSpc>
              <a:spcBef>
                <a:spcPct val="0"/>
              </a:spcBef>
              <a:spcAft>
                <a:spcPts val="600"/>
              </a:spcAft>
            </a:pPr>
            <a:r>
              <a:rPr lang="sk-SK" dirty="0">
                <a:solidFill>
                  <a:srgbClr val="7030A0"/>
                </a:solidFill>
                <a:ea typeface="+mj-ea"/>
                <a:cs typeface="+mj-cs"/>
              </a:rPr>
              <a:t>Tretí predznamenáva návrat do vlasti. </a:t>
            </a:r>
          </a:p>
          <a:p>
            <a:pPr>
              <a:lnSpc>
                <a:spcPct val="90000"/>
              </a:lnSpc>
              <a:spcBef>
                <a:spcPct val="0"/>
              </a:spcBef>
              <a:spcAft>
                <a:spcPts val="600"/>
              </a:spcAft>
            </a:pPr>
            <a:r>
              <a:rPr lang="sk-SK" dirty="0">
                <a:solidFill>
                  <a:schemeClr val="accent6">
                    <a:lumMod val="75000"/>
                  </a:schemeClr>
                </a:solidFill>
                <a:ea typeface="+mj-ea"/>
                <a:cs typeface="+mj-cs"/>
              </a:rPr>
              <a:t>Štvrtý sen ho prinútil opäť zmeniť svoje plány vrátiť sa späť do Nazareta.</a:t>
            </a:r>
          </a:p>
          <a:p>
            <a:pPr>
              <a:lnSpc>
                <a:spcPct val="90000"/>
              </a:lnSpc>
              <a:spcBef>
                <a:spcPct val="0"/>
              </a:spcBef>
              <a:spcAft>
                <a:spcPts val="600"/>
              </a:spcAft>
            </a:pPr>
            <a:endParaRPr lang="sk-SK" sz="4800" b="1" dirty="0">
              <a:latin typeface="+mj-lt"/>
              <a:ea typeface="+mj-ea"/>
              <a:cs typeface="+mj-cs"/>
            </a:endParaRPr>
          </a:p>
          <a:p>
            <a:pPr>
              <a:lnSpc>
                <a:spcPct val="90000"/>
              </a:lnSpc>
              <a:spcBef>
                <a:spcPct val="0"/>
              </a:spcBef>
              <a:spcAft>
                <a:spcPts val="600"/>
              </a:spcAft>
            </a:pPr>
            <a:endParaRPr lang="en-US" sz="4800" b="1" dirty="0">
              <a:latin typeface="+mj-lt"/>
              <a:ea typeface="+mj-ea"/>
              <a:cs typeface="+mj-cs"/>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lokTextu 3">
            <a:extLst>
              <a:ext uri="{FF2B5EF4-FFF2-40B4-BE49-F238E27FC236}">
                <a16:creationId xmlns:a16="http://schemas.microsoft.com/office/drawing/2014/main" id="{45B040B5-12F0-4429-A5BE-0D1EBC231796}"/>
              </a:ext>
            </a:extLst>
          </p:cNvPr>
          <p:cNvSpPr txBox="1"/>
          <p:nvPr/>
        </p:nvSpPr>
        <p:spPr>
          <a:xfrm>
            <a:off x="5172076" y="164018"/>
            <a:ext cx="6922896" cy="830997"/>
          </a:xfrm>
          <a:prstGeom prst="rect">
            <a:avLst/>
          </a:prstGeom>
          <a:noFill/>
        </p:spPr>
        <p:txBody>
          <a:bodyPr wrap="square" rtlCol="0">
            <a:spAutoFit/>
          </a:bodyPr>
          <a:lstStyle/>
          <a:p>
            <a:r>
              <a:rPr lang="sk-SK" sz="1600" b="1" i="1" dirty="0">
                <a:solidFill>
                  <a:srgbClr val="FF0000"/>
                </a:solidFill>
                <a:latin typeface="High Tower Text" panose="02040502050506030303" pitchFamily="18" charset="0"/>
              </a:rPr>
              <a:t>Ako o tom uvažoval, zjavil sa mu vo sne Pánov anjel a povedal: „Jozef, syn Dávidov, neboj sa prijať Máriu, svoju manželku, lebo to, čo sa v nej počalo, je z Ducha Svätého. </a:t>
            </a:r>
            <a:r>
              <a:rPr lang="sk-SK" sz="1600" b="1" i="1" dirty="0" err="1">
                <a:solidFill>
                  <a:srgbClr val="FF0000"/>
                </a:solidFill>
                <a:latin typeface="High Tower Text" panose="02040502050506030303" pitchFamily="18" charset="0"/>
              </a:rPr>
              <a:t>Mt</a:t>
            </a:r>
            <a:r>
              <a:rPr lang="sk-SK" sz="1600" b="1" i="1" dirty="0">
                <a:solidFill>
                  <a:srgbClr val="FF0000"/>
                </a:solidFill>
                <a:latin typeface="High Tower Text" panose="02040502050506030303" pitchFamily="18" charset="0"/>
              </a:rPr>
              <a:t> 1,20</a:t>
            </a:r>
          </a:p>
        </p:txBody>
      </p:sp>
      <p:sp>
        <p:nvSpPr>
          <p:cNvPr id="5" name="Obdĺžnik 4">
            <a:extLst>
              <a:ext uri="{FF2B5EF4-FFF2-40B4-BE49-F238E27FC236}">
                <a16:creationId xmlns:a16="http://schemas.microsoft.com/office/drawing/2014/main" id="{4754F026-5B5F-49F8-8C70-A12A60E53890}"/>
              </a:ext>
            </a:extLst>
          </p:cNvPr>
          <p:cNvSpPr/>
          <p:nvPr/>
        </p:nvSpPr>
        <p:spPr>
          <a:xfrm>
            <a:off x="8476580" y="2262052"/>
            <a:ext cx="3814123" cy="1323439"/>
          </a:xfrm>
          <a:prstGeom prst="rect">
            <a:avLst/>
          </a:prstGeom>
        </p:spPr>
        <p:txBody>
          <a:bodyPr wrap="square">
            <a:spAutoFit/>
          </a:bodyPr>
          <a:lstStyle/>
          <a:p>
            <a:r>
              <a:rPr lang="sk-SK" sz="1600" b="1" i="1" dirty="0">
                <a:solidFill>
                  <a:srgbClr val="FFC000"/>
                </a:solidFill>
                <a:latin typeface="High Tower Text" panose="02040502050506030303" pitchFamily="18" charset="0"/>
              </a:rPr>
              <a:t>Po ich odchode sa Jozefovi vo sne zjavil Pánov anjel a povedal: „Vstaň, vezmi so sebou dieťa i jeho matku, ujdi do Egypta a zostaň tam, kým ti nedám vedieť, lebo Herodes bude hľadať dieťa, aby ho zmárnil.“ </a:t>
            </a:r>
            <a:r>
              <a:rPr lang="sk-SK" sz="1600" b="1" i="1" dirty="0" err="1">
                <a:solidFill>
                  <a:srgbClr val="FFC000"/>
                </a:solidFill>
                <a:latin typeface="High Tower Text" panose="02040502050506030303" pitchFamily="18" charset="0"/>
              </a:rPr>
              <a:t>Mt</a:t>
            </a:r>
            <a:r>
              <a:rPr lang="sk-SK" sz="1600" b="1" i="1" dirty="0">
                <a:solidFill>
                  <a:srgbClr val="FFC000"/>
                </a:solidFill>
                <a:latin typeface="High Tower Text" panose="02040502050506030303" pitchFamily="18" charset="0"/>
              </a:rPr>
              <a:t> 2,13</a:t>
            </a:r>
          </a:p>
        </p:txBody>
      </p:sp>
      <p:sp>
        <p:nvSpPr>
          <p:cNvPr id="6" name="Obdĺžnik 5">
            <a:extLst>
              <a:ext uri="{FF2B5EF4-FFF2-40B4-BE49-F238E27FC236}">
                <a16:creationId xmlns:a16="http://schemas.microsoft.com/office/drawing/2014/main" id="{2F299A80-4570-4A7A-8119-B3E23A3E6266}"/>
              </a:ext>
            </a:extLst>
          </p:cNvPr>
          <p:cNvSpPr/>
          <p:nvPr/>
        </p:nvSpPr>
        <p:spPr>
          <a:xfrm>
            <a:off x="9344527" y="4639812"/>
            <a:ext cx="2333558" cy="800219"/>
          </a:xfrm>
          <a:prstGeom prst="rect">
            <a:avLst/>
          </a:prstGeom>
        </p:spPr>
        <p:txBody>
          <a:bodyPr wrap="square">
            <a:spAutoFit/>
          </a:bodyPr>
          <a:lstStyle/>
          <a:p>
            <a:r>
              <a:rPr lang="sk-SK" dirty="0">
                <a:solidFill>
                  <a:srgbClr val="777777"/>
                </a:solidFill>
                <a:latin typeface="Arial" panose="020B0604020202020204" pitchFamily="34" charset="0"/>
              </a:rPr>
              <a:t> </a:t>
            </a:r>
            <a:r>
              <a:rPr lang="sk-SK" sz="1400" b="1" i="1" dirty="0">
                <a:solidFill>
                  <a:srgbClr val="7030A0"/>
                </a:solidFill>
                <a:latin typeface="High Tower Text" panose="02040502050506030303" pitchFamily="18" charset="0"/>
              </a:rPr>
              <a:t>Po Herodesovej smrti sa Pánov anjel zjavil vo sne Jozefovi v Egypte. </a:t>
            </a:r>
            <a:r>
              <a:rPr lang="sk-SK" sz="1400" b="1" i="1" dirty="0" err="1">
                <a:solidFill>
                  <a:srgbClr val="7030A0"/>
                </a:solidFill>
                <a:latin typeface="High Tower Text" panose="02040502050506030303" pitchFamily="18" charset="0"/>
              </a:rPr>
              <a:t>Mt</a:t>
            </a:r>
            <a:r>
              <a:rPr lang="sk-SK" sz="1400" b="1" i="1" dirty="0">
                <a:solidFill>
                  <a:srgbClr val="7030A0"/>
                </a:solidFill>
                <a:latin typeface="High Tower Text" panose="02040502050506030303" pitchFamily="18" charset="0"/>
              </a:rPr>
              <a:t> 2,19</a:t>
            </a:r>
          </a:p>
        </p:txBody>
      </p:sp>
      <p:sp>
        <p:nvSpPr>
          <p:cNvPr id="7" name="Obdĺžnik 6">
            <a:extLst>
              <a:ext uri="{FF2B5EF4-FFF2-40B4-BE49-F238E27FC236}">
                <a16:creationId xmlns:a16="http://schemas.microsoft.com/office/drawing/2014/main" id="{8FF3AB74-6C11-43A2-9840-124EC524EC89}"/>
              </a:ext>
            </a:extLst>
          </p:cNvPr>
          <p:cNvSpPr/>
          <p:nvPr/>
        </p:nvSpPr>
        <p:spPr>
          <a:xfrm>
            <a:off x="4458669" y="5593681"/>
            <a:ext cx="3977640" cy="738664"/>
          </a:xfrm>
          <a:prstGeom prst="rect">
            <a:avLst/>
          </a:prstGeom>
        </p:spPr>
        <p:txBody>
          <a:bodyPr wrap="square">
            <a:spAutoFit/>
          </a:bodyPr>
          <a:lstStyle/>
          <a:p>
            <a:r>
              <a:rPr lang="sk-SK" sz="1400" b="1" i="1" dirty="0">
                <a:solidFill>
                  <a:schemeClr val="accent6">
                    <a:lumMod val="75000"/>
                  </a:schemeClr>
                </a:solidFill>
                <a:latin typeface="High Tower Text" panose="02040502050506030303" pitchFamily="18" charset="0"/>
              </a:rPr>
              <a:t>Ale keď sa dopočul, že v Judei kraľuje </a:t>
            </a:r>
            <a:r>
              <a:rPr lang="sk-SK" sz="1400" b="1" i="1" dirty="0" err="1">
                <a:solidFill>
                  <a:schemeClr val="accent6">
                    <a:lumMod val="75000"/>
                  </a:schemeClr>
                </a:solidFill>
                <a:latin typeface="High Tower Text" panose="02040502050506030303" pitchFamily="18" charset="0"/>
              </a:rPr>
              <a:t>Archelaus</a:t>
            </a:r>
            <a:r>
              <a:rPr lang="sk-SK" sz="1400" b="1" i="1" dirty="0">
                <a:solidFill>
                  <a:schemeClr val="accent6">
                    <a:lumMod val="75000"/>
                  </a:schemeClr>
                </a:solidFill>
                <a:latin typeface="High Tower Text" panose="02040502050506030303" pitchFamily="18" charset="0"/>
              </a:rPr>
              <a:t> namiesto svojho otca Herodesa, bál sa ta ísť. Varovaný vo sne, odobral sa do </a:t>
            </a:r>
            <a:r>
              <a:rPr lang="sk-SK" sz="1400" b="1" i="1" dirty="0" err="1">
                <a:solidFill>
                  <a:schemeClr val="accent6">
                    <a:lumMod val="75000"/>
                  </a:schemeClr>
                </a:solidFill>
                <a:latin typeface="High Tower Text" panose="02040502050506030303" pitchFamily="18" charset="0"/>
              </a:rPr>
              <a:t>galilejského</a:t>
            </a:r>
            <a:r>
              <a:rPr lang="sk-SK" sz="1400" b="1" i="1" dirty="0">
                <a:solidFill>
                  <a:schemeClr val="accent6">
                    <a:lumMod val="75000"/>
                  </a:schemeClr>
                </a:solidFill>
                <a:latin typeface="High Tower Text" panose="02040502050506030303" pitchFamily="18" charset="0"/>
              </a:rPr>
              <a:t> kraja. </a:t>
            </a:r>
            <a:r>
              <a:rPr lang="sk-SK" sz="1400" b="1" i="1" dirty="0" err="1">
                <a:solidFill>
                  <a:schemeClr val="accent6">
                    <a:lumMod val="75000"/>
                  </a:schemeClr>
                </a:solidFill>
                <a:latin typeface="High Tower Text" panose="02040502050506030303" pitchFamily="18" charset="0"/>
              </a:rPr>
              <a:t>Mt</a:t>
            </a:r>
            <a:r>
              <a:rPr lang="sk-SK" sz="1400" b="1" i="1" dirty="0">
                <a:solidFill>
                  <a:schemeClr val="accent6">
                    <a:lumMod val="75000"/>
                  </a:schemeClr>
                </a:solidFill>
                <a:latin typeface="High Tower Text" panose="02040502050506030303" pitchFamily="18" charset="0"/>
              </a:rPr>
              <a:t> 2, 22</a:t>
            </a:r>
          </a:p>
        </p:txBody>
      </p:sp>
      <p:sp>
        <p:nvSpPr>
          <p:cNvPr id="9" name="BlokTextu 8">
            <a:extLst>
              <a:ext uri="{FF2B5EF4-FFF2-40B4-BE49-F238E27FC236}">
                <a16:creationId xmlns:a16="http://schemas.microsoft.com/office/drawing/2014/main" id="{AEAD334F-585E-4599-AA7A-D26F219E45D1}"/>
              </a:ext>
            </a:extLst>
          </p:cNvPr>
          <p:cNvSpPr txBox="1"/>
          <p:nvPr/>
        </p:nvSpPr>
        <p:spPr>
          <a:xfrm>
            <a:off x="436418" y="4579557"/>
            <a:ext cx="3787163" cy="2028248"/>
          </a:xfrm>
          <a:prstGeom prst="rect">
            <a:avLst/>
          </a:prstGeom>
          <a:noFill/>
        </p:spPr>
        <p:txBody>
          <a:bodyPr wrap="square" rtlCol="0">
            <a:spAutoFit/>
          </a:bodyPr>
          <a:lstStyle/>
          <a:p>
            <a:pPr>
              <a:lnSpc>
                <a:spcPct val="90000"/>
              </a:lnSpc>
              <a:spcBef>
                <a:spcPct val="0"/>
              </a:spcBef>
              <a:spcAft>
                <a:spcPts val="600"/>
              </a:spcAft>
            </a:pPr>
            <a:r>
              <a:rPr lang="sk-SK" sz="1600" dirty="0"/>
              <a:t>Každé povedané „ANO“ Bohu prináša ovocie.</a:t>
            </a:r>
          </a:p>
          <a:p>
            <a:pPr>
              <a:lnSpc>
                <a:spcPct val="90000"/>
              </a:lnSpc>
              <a:spcBef>
                <a:spcPct val="0"/>
              </a:spcBef>
              <a:spcAft>
                <a:spcPts val="600"/>
              </a:spcAft>
            </a:pPr>
            <a:endParaRPr lang="sk-SK" sz="1600" dirty="0"/>
          </a:p>
          <a:p>
            <a:pPr>
              <a:lnSpc>
                <a:spcPct val="90000"/>
              </a:lnSpc>
              <a:spcBef>
                <a:spcPct val="0"/>
              </a:spcBef>
              <a:spcAft>
                <a:spcPts val="600"/>
              </a:spcAft>
            </a:pPr>
            <a:r>
              <a:rPr lang="sk-SK" sz="1600" dirty="0">
                <a:solidFill>
                  <a:schemeClr val="accent1"/>
                </a:solidFill>
                <a:latin typeface="Lucida Calligraphy" panose="03010101010101010101" pitchFamily="66" charset="0"/>
              </a:rPr>
              <a:t>Otázky</a:t>
            </a:r>
          </a:p>
          <a:p>
            <a:pPr>
              <a:lnSpc>
                <a:spcPct val="90000"/>
              </a:lnSpc>
              <a:spcBef>
                <a:spcPct val="0"/>
              </a:spcBef>
              <a:spcAft>
                <a:spcPts val="600"/>
              </a:spcAft>
            </a:pPr>
            <a:r>
              <a:rPr lang="sk-SK" sz="1600" b="1" i="1" dirty="0">
                <a:solidFill>
                  <a:schemeClr val="accent1"/>
                </a:solidFill>
                <a:latin typeface="Gabriola" panose="04040605051002020D02" pitchFamily="82" charset="0"/>
              </a:rPr>
              <a:t>1.Čo podľa vás potreboval Jozef aby uskutočnil sny?</a:t>
            </a:r>
          </a:p>
          <a:p>
            <a:pPr>
              <a:lnSpc>
                <a:spcPct val="90000"/>
              </a:lnSpc>
              <a:spcBef>
                <a:spcPct val="0"/>
              </a:spcBef>
              <a:spcAft>
                <a:spcPts val="600"/>
              </a:spcAft>
            </a:pPr>
            <a:r>
              <a:rPr lang="sk-SK" sz="1600" b="1" i="1" dirty="0">
                <a:solidFill>
                  <a:schemeClr val="accent1"/>
                </a:solidFill>
                <a:latin typeface="Gabriola" panose="04040605051002020D02" pitchFamily="82" charset="0"/>
              </a:rPr>
              <a:t>2. Ktoré vlastnosti mu pri tom pomohli?</a:t>
            </a:r>
          </a:p>
          <a:p>
            <a:pPr>
              <a:lnSpc>
                <a:spcPct val="90000"/>
              </a:lnSpc>
              <a:spcBef>
                <a:spcPct val="0"/>
              </a:spcBef>
              <a:spcAft>
                <a:spcPts val="600"/>
              </a:spcAft>
            </a:pPr>
            <a:r>
              <a:rPr lang="sk-SK" sz="1600" b="1" i="1" dirty="0">
                <a:solidFill>
                  <a:schemeClr val="accent1"/>
                </a:solidFill>
                <a:latin typeface="Gabriola" panose="04040605051002020D02" pitchFamily="82" charset="0"/>
              </a:rPr>
              <a:t>3. Čo myslíte, prečo je dôležité mať svoj vlastný sen?</a:t>
            </a:r>
          </a:p>
        </p:txBody>
      </p:sp>
      <p:sp>
        <p:nvSpPr>
          <p:cNvPr id="11" name="BlokTextu 10">
            <a:extLst>
              <a:ext uri="{FF2B5EF4-FFF2-40B4-BE49-F238E27FC236}">
                <a16:creationId xmlns:a16="http://schemas.microsoft.com/office/drawing/2014/main" id="{D5182A52-5185-4405-80E7-520B274B04A1}"/>
              </a:ext>
            </a:extLst>
          </p:cNvPr>
          <p:cNvSpPr txBox="1"/>
          <p:nvPr/>
        </p:nvSpPr>
        <p:spPr>
          <a:xfrm>
            <a:off x="6114983" y="6494352"/>
            <a:ext cx="5667375" cy="341632"/>
          </a:xfrm>
          <a:prstGeom prst="rect">
            <a:avLst/>
          </a:prstGeom>
          <a:noFill/>
        </p:spPr>
        <p:txBody>
          <a:bodyPr wrap="square" rtlCol="0">
            <a:spAutoFit/>
          </a:bodyPr>
          <a:lstStyle/>
          <a:p>
            <a:pPr>
              <a:lnSpc>
                <a:spcPct val="90000"/>
              </a:lnSpc>
              <a:spcBef>
                <a:spcPct val="0"/>
              </a:spcBef>
              <a:spcAft>
                <a:spcPts val="600"/>
              </a:spcAft>
            </a:pPr>
            <a:r>
              <a:rPr lang="sk-SK" dirty="0">
                <a:hlinkClick r:id="rId5"/>
              </a:rPr>
              <a:t> </a:t>
            </a:r>
            <a:endParaRPr lang="sk-SK" dirty="0"/>
          </a:p>
        </p:txBody>
      </p:sp>
      <p:pic>
        <p:nvPicPr>
          <p:cNvPr id="18" name="y2mate.com - Život svoj Ti odovzdám  chvály text_320kbps">
            <a:hlinkClick r:id="" action="ppaction://media"/>
            <a:extLst>
              <a:ext uri="{FF2B5EF4-FFF2-40B4-BE49-F238E27FC236}">
                <a16:creationId xmlns:a16="http://schemas.microsoft.com/office/drawing/2014/main" id="{7E7F1DC9-6D53-4D22-96B3-325D6E12141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406680" y="6329634"/>
            <a:ext cx="609600" cy="517358"/>
          </a:xfrm>
          <a:prstGeom prst="rect">
            <a:avLst/>
          </a:prstGeom>
        </p:spPr>
      </p:pic>
    </p:spTree>
    <p:extLst>
      <p:ext uri="{BB962C8B-B14F-4D97-AF65-F5344CB8AC3E}">
        <p14:creationId xmlns:p14="http://schemas.microsoft.com/office/powerpoint/2010/main" val="5682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49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lokTextu 4">
            <a:extLst>
              <a:ext uri="{FF2B5EF4-FFF2-40B4-BE49-F238E27FC236}">
                <a16:creationId xmlns:a16="http://schemas.microsoft.com/office/drawing/2014/main" id="{B9BF550A-433A-4014-8A8B-899402A3580A}"/>
              </a:ext>
            </a:extLst>
          </p:cNvPr>
          <p:cNvSpPr txBox="1"/>
          <p:nvPr/>
        </p:nvSpPr>
        <p:spPr>
          <a:xfrm>
            <a:off x="644652" y="-42172"/>
            <a:ext cx="3605572"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SLUŽBA</a:t>
            </a:r>
          </a:p>
        </p:txBody>
      </p:sp>
      <p:sp>
        <p:nvSpPr>
          <p:cNvPr id="2" name="BlokTextu 1">
            <a:extLst>
              <a:ext uri="{FF2B5EF4-FFF2-40B4-BE49-F238E27FC236}">
                <a16:creationId xmlns:a16="http://schemas.microsoft.com/office/drawing/2014/main" id="{21FD2230-E965-4D40-A188-EDFD05FB01ED}"/>
              </a:ext>
            </a:extLst>
          </p:cNvPr>
          <p:cNvSpPr txBox="1"/>
          <p:nvPr/>
        </p:nvSpPr>
        <p:spPr>
          <a:xfrm>
            <a:off x="-1" y="1440604"/>
            <a:ext cx="4639057" cy="3918373"/>
          </a:xfrm>
          <a:prstGeom prst="rect">
            <a:avLst/>
          </a:prstGeom>
        </p:spPr>
        <p:txBody>
          <a:bodyPr vert="horz" lIns="91440" tIns="45720" rIns="91440" bIns="45720" rtlCol="0">
            <a:noAutofit/>
          </a:bodyPr>
          <a:lstStyle/>
          <a:p>
            <a:pPr indent="-228600">
              <a:lnSpc>
                <a:spcPct val="90000"/>
              </a:lnSpc>
              <a:spcBef>
                <a:spcPct val="0"/>
              </a:spcBef>
              <a:spcAft>
                <a:spcPts val="600"/>
              </a:spcAft>
              <a:buFont typeface="Arial" panose="020B0604020202020204" pitchFamily="34" charset="0"/>
              <a:buChar char="•"/>
            </a:pPr>
            <a:r>
              <a:rPr lang="en-US" sz="1600" dirty="0" err="1"/>
              <a:t>Milovať</a:t>
            </a:r>
            <a:r>
              <a:rPr lang="en-US" sz="1600" dirty="0"/>
              <a:t> bez </a:t>
            </a:r>
            <a:r>
              <a:rPr lang="en-US" sz="1600" dirty="0" err="1"/>
              <a:t>toho</a:t>
            </a:r>
            <a:r>
              <a:rPr lang="en-US" sz="1600" dirty="0"/>
              <a:t>, aby </a:t>
            </a:r>
            <a:r>
              <a:rPr lang="en-US" sz="1600" dirty="0" err="1"/>
              <a:t>si</a:t>
            </a:r>
            <a:r>
              <a:rPr lang="en-US" sz="1600" dirty="0"/>
              <a:t> </a:t>
            </a:r>
            <a:r>
              <a:rPr lang="en-US" sz="1600" dirty="0" err="1"/>
              <a:t>niečo</a:t>
            </a:r>
            <a:r>
              <a:rPr lang="en-US" sz="1600" dirty="0"/>
              <a:t> </a:t>
            </a:r>
            <a:r>
              <a:rPr lang="en-US" sz="1600" dirty="0" err="1"/>
              <a:t>nechal</a:t>
            </a:r>
            <a:r>
              <a:rPr lang="en-US" sz="1600" dirty="0"/>
              <a:t> pre </a:t>
            </a:r>
            <a:r>
              <a:rPr lang="en-US" sz="1600" dirty="0" err="1"/>
              <a:t>seba</a:t>
            </a:r>
            <a:r>
              <a:rPr lang="en-US" sz="1600" dirty="0"/>
              <a:t>. </a:t>
            </a:r>
            <a:r>
              <a:rPr lang="en-US" sz="1600" dirty="0" err="1"/>
              <a:t>Každé</a:t>
            </a:r>
            <a:r>
              <a:rPr lang="en-US" sz="1600" dirty="0"/>
              <a:t> </a:t>
            </a:r>
            <a:r>
              <a:rPr lang="en-US" sz="1600" dirty="0" err="1"/>
              <a:t>skutočné</a:t>
            </a:r>
            <a:r>
              <a:rPr lang="en-US" sz="1600" dirty="0"/>
              <a:t> </a:t>
            </a:r>
            <a:r>
              <a:rPr lang="en-US" sz="1600" dirty="0" err="1"/>
              <a:t>povolanie</a:t>
            </a:r>
            <a:r>
              <a:rPr lang="en-US" sz="1600" dirty="0"/>
              <a:t> </a:t>
            </a:r>
            <a:r>
              <a:rPr lang="en-US" sz="1600" dirty="0" err="1"/>
              <a:t>sa</a:t>
            </a:r>
            <a:r>
              <a:rPr lang="en-US" sz="1600" dirty="0"/>
              <a:t> </a:t>
            </a:r>
            <a:r>
              <a:rPr lang="en-US" sz="1600" dirty="0" err="1"/>
              <a:t>rodí</a:t>
            </a:r>
            <a:r>
              <a:rPr lang="en-US" sz="1600" dirty="0"/>
              <a:t> z </a:t>
            </a:r>
            <a:r>
              <a:rPr lang="en-US" sz="1600" dirty="0" err="1"/>
              <a:t>daru</a:t>
            </a:r>
            <a:r>
              <a:rPr lang="en-US" sz="1600" dirty="0"/>
              <a:t> </a:t>
            </a:r>
            <a:r>
              <a:rPr lang="en-US" sz="1600" dirty="0" err="1"/>
              <a:t>seba</a:t>
            </a:r>
            <a:r>
              <a:rPr lang="en-US" sz="1600" dirty="0"/>
              <a:t> </a:t>
            </a:r>
            <a:r>
              <a:rPr lang="en-US" sz="1600" dirty="0" err="1"/>
              <a:t>samého</a:t>
            </a:r>
            <a:r>
              <a:rPr lang="en-US" sz="1600" dirty="0"/>
              <a:t>, </a:t>
            </a:r>
            <a:r>
              <a:rPr lang="en-US" sz="1600" dirty="0" err="1"/>
              <a:t>ktorým</a:t>
            </a:r>
            <a:r>
              <a:rPr lang="en-US" sz="1600" dirty="0"/>
              <a:t> je </a:t>
            </a:r>
            <a:r>
              <a:rPr lang="en-US" sz="1600" dirty="0" err="1"/>
              <a:t>dozrievanie</a:t>
            </a:r>
            <a:r>
              <a:rPr lang="en-US" sz="1600" dirty="0"/>
              <a:t> </a:t>
            </a:r>
            <a:r>
              <a:rPr lang="en-US" sz="1600" dirty="0" err="1"/>
              <a:t>jednoduchej</a:t>
            </a:r>
            <a:r>
              <a:rPr lang="en-US" sz="1600" dirty="0"/>
              <a:t> </a:t>
            </a:r>
            <a:r>
              <a:rPr lang="en-US" sz="1600" dirty="0" err="1"/>
              <a:t>obety</a:t>
            </a:r>
            <a:r>
              <a:rPr lang="en-US" sz="1600" dirty="0"/>
              <a:t>.</a:t>
            </a:r>
          </a:p>
          <a:p>
            <a:pPr indent="-228600">
              <a:lnSpc>
                <a:spcPct val="90000"/>
              </a:lnSpc>
              <a:spcBef>
                <a:spcPct val="0"/>
              </a:spcBef>
              <a:spcAft>
                <a:spcPts val="600"/>
              </a:spcAft>
              <a:buFont typeface="Arial" panose="020B0604020202020204" pitchFamily="34" charset="0"/>
              <a:buChar char="•"/>
            </a:pPr>
            <a:r>
              <a:rPr lang="en-US" sz="1600" dirty="0" err="1"/>
              <a:t>Služba</a:t>
            </a:r>
            <a:r>
              <a:rPr lang="en-US" sz="1600" dirty="0"/>
              <a:t> bola pre sv. </a:t>
            </a:r>
            <a:r>
              <a:rPr lang="en-US" sz="1600" dirty="0" err="1"/>
              <a:t>Jozefa</a:t>
            </a:r>
            <a:r>
              <a:rPr lang="en-US" sz="1600" dirty="0"/>
              <a:t> </a:t>
            </a:r>
            <a:r>
              <a:rPr lang="en-US" sz="1600" dirty="0" err="1"/>
              <a:t>pravidlom</a:t>
            </a:r>
            <a:r>
              <a:rPr lang="en-US" sz="1600" dirty="0"/>
              <a:t> </a:t>
            </a:r>
            <a:r>
              <a:rPr lang="en-US" sz="1600" dirty="0" err="1"/>
              <a:t>každodenného</a:t>
            </a:r>
            <a:r>
              <a:rPr lang="en-US" sz="1600" dirty="0"/>
              <a:t> </a:t>
            </a:r>
            <a:r>
              <a:rPr lang="en-US" sz="1600" dirty="0" err="1"/>
              <a:t>života</a:t>
            </a:r>
            <a:r>
              <a:rPr lang="en-US" sz="1600" dirty="0"/>
              <a:t>. </a:t>
            </a:r>
            <a:r>
              <a:rPr lang="en-US" sz="1600" dirty="0" err="1"/>
              <a:t>Prispôsobil</a:t>
            </a:r>
            <a:r>
              <a:rPr lang="en-US" sz="1600" dirty="0"/>
              <a:t> </a:t>
            </a:r>
            <a:r>
              <a:rPr lang="en-US" sz="1600" dirty="0" err="1"/>
              <a:t>sa</a:t>
            </a:r>
            <a:r>
              <a:rPr lang="en-US" sz="1600" dirty="0"/>
              <a:t> </a:t>
            </a:r>
            <a:r>
              <a:rPr lang="en-US" sz="1600" dirty="0" err="1"/>
              <a:t>rôznym</a:t>
            </a:r>
            <a:r>
              <a:rPr lang="en-US" sz="1600" dirty="0"/>
              <a:t> </a:t>
            </a:r>
            <a:r>
              <a:rPr lang="en-US" sz="1600" dirty="0" err="1"/>
              <a:t>okolnostiam</a:t>
            </a:r>
            <a:r>
              <a:rPr lang="en-US" sz="1600" dirty="0"/>
              <a:t> bez </a:t>
            </a:r>
            <a:r>
              <a:rPr lang="en-US" sz="1600" dirty="0" err="1"/>
              <a:t>toho</a:t>
            </a:r>
            <a:r>
              <a:rPr lang="en-US" sz="1600" dirty="0"/>
              <a:t> aby </a:t>
            </a:r>
            <a:r>
              <a:rPr lang="en-US" sz="1600" dirty="0" err="1"/>
              <a:t>sa</a:t>
            </a:r>
            <a:r>
              <a:rPr lang="en-US" sz="1600" dirty="0"/>
              <a:t> </a:t>
            </a:r>
            <a:r>
              <a:rPr lang="en-US" sz="1600" dirty="0" err="1"/>
              <a:t>sťažoval</a:t>
            </a:r>
            <a:r>
              <a:rPr lang="en-US" sz="1600" dirty="0"/>
              <a:t>. </a:t>
            </a:r>
            <a:r>
              <a:rPr lang="en-US" sz="1600" dirty="0" err="1"/>
              <a:t>Tvrdo</a:t>
            </a:r>
            <a:r>
              <a:rPr lang="en-US" sz="1600" dirty="0"/>
              <a:t> </a:t>
            </a:r>
            <a:r>
              <a:rPr lang="en-US" sz="1600" dirty="0" err="1"/>
              <a:t>pracoval</a:t>
            </a:r>
            <a:r>
              <a:rPr lang="en-US" sz="1600" dirty="0"/>
              <a:t> </a:t>
            </a:r>
            <a:r>
              <a:rPr lang="en-US" sz="1600" dirty="0" err="1"/>
              <a:t>na</a:t>
            </a:r>
            <a:r>
              <a:rPr lang="en-US" sz="1600" dirty="0"/>
              <a:t> tom, aby </a:t>
            </a:r>
            <a:r>
              <a:rPr lang="en-US" sz="1600" dirty="0" err="1"/>
              <a:t>našiel</a:t>
            </a:r>
            <a:r>
              <a:rPr lang="en-US" sz="1600" dirty="0"/>
              <a:t> a </a:t>
            </a:r>
            <a:r>
              <a:rPr lang="en-US" sz="1600" dirty="0" err="1"/>
              <a:t>prispôsobil</a:t>
            </a:r>
            <a:r>
              <a:rPr lang="en-US" sz="1600" dirty="0"/>
              <a:t> </a:t>
            </a:r>
            <a:r>
              <a:rPr lang="en-US" sz="1600" dirty="0" err="1"/>
              <a:t>miesto</a:t>
            </a:r>
            <a:r>
              <a:rPr lang="en-US" sz="1600" dirty="0"/>
              <a:t> </a:t>
            </a:r>
            <a:r>
              <a:rPr lang="en-US" sz="1600" dirty="0" err="1"/>
              <a:t>na</a:t>
            </a:r>
            <a:r>
              <a:rPr lang="en-US" sz="1600" dirty="0"/>
              <a:t> </a:t>
            </a:r>
            <a:r>
              <a:rPr lang="en-US" sz="1600" dirty="0" err="1"/>
              <a:t>narodenie</a:t>
            </a:r>
            <a:r>
              <a:rPr lang="en-US" sz="1600" dirty="0"/>
              <a:t> </a:t>
            </a:r>
            <a:r>
              <a:rPr lang="en-US" sz="1600" dirty="0" err="1"/>
              <a:t>Ježiša</a:t>
            </a:r>
            <a:r>
              <a:rPr lang="en-US" sz="1600" dirty="0"/>
              <a:t>. </a:t>
            </a:r>
            <a:r>
              <a:rPr lang="en-US" sz="1600" dirty="0" err="1"/>
              <a:t>Vstal</a:t>
            </a:r>
            <a:r>
              <a:rPr lang="en-US" sz="1600" dirty="0"/>
              <a:t> v </a:t>
            </a:r>
            <a:r>
              <a:rPr lang="en-US" sz="1600" dirty="0" err="1"/>
              <a:t>noci</a:t>
            </a:r>
            <a:r>
              <a:rPr lang="sk-SK" sz="1600" dirty="0"/>
              <a:t>, vzal</a:t>
            </a:r>
            <a:r>
              <a:rPr lang="en-US" sz="1600" dirty="0"/>
              <a:t> </a:t>
            </a:r>
            <a:r>
              <a:rPr lang="en-US" sz="1600" dirty="0" err="1"/>
              <a:t>dieťa</a:t>
            </a:r>
            <a:r>
              <a:rPr lang="en-US" sz="1600" dirty="0"/>
              <a:t> a </a:t>
            </a:r>
            <a:r>
              <a:rPr lang="en-US" sz="1600" dirty="0" err="1"/>
              <a:t>matku</a:t>
            </a:r>
            <a:r>
              <a:rPr lang="en-US" sz="1600" dirty="0"/>
              <a:t> aby ich </a:t>
            </a:r>
            <a:r>
              <a:rPr lang="en-US" sz="1600" dirty="0" err="1"/>
              <a:t>ubránil</a:t>
            </a:r>
            <a:r>
              <a:rPr lang="en-US" sz="1600" dirty="0"/>
              <a:t> </a:t>
            </a:r>
            <a:r>
              <a:rPr lang="en-US" sz="1600" dirty="0" err="1"/>
              <a:t>pred</a:t>
            </a:r>
            <a:r>
              <a:rPr lang="en-US" sz="1600" dirty="0"/>
              <a:t> </a:t>
            </a:r>
            <a:r>
              <a:rPr lang="en-US" sz="1600" dirty="0" err="1"/>
              <a:t>Herodesovou</a:t>
            </a:r>
            <a:r>
              <a:rPr lang="en-US" sz="1600" dirty="0"/>
              <a:t> </a:t>
            </a:r>
            <a:r>
              <a:rPr lang="en-US" sz="1600" dirty="0" err="1"/>
              <a:t>zúrivosťou</a:t>
            </a:r>
            <a:r>
              <a:rPr lang="en-US" sz="1600" dirty="0"/>
              <a:t>. </a:t>
            </a:r>
            <a:r>
              <a:rPr lang="en-US" sz="1600" dirty="0" err="1"/>
              <a:t>Rýchlo</a:t>
            </a:r>
            <a:r>
              <a:rPr lang="en-US" sz="1600" dirty="0"/>
              <a:t> </a:t>
            </a:r>
            <a:r>
              <a:rPr lang="en-US" sz="1600" dirty="0" err="1"/>
              <a:t>sa</a:t>
            </a:r>
            <a:r>
              <a:rPr lang="en-US" sz="1600" dirty="0"/>
              <a:t> </a:t>
            </a:r>
            <a:r>
              <a:rPr lang="en-US" sz="1600" dirty="0" err="1"/>
              <a:t>vrátil</a:t>
            </a:r>
            <a:r>
              <a:rPr lang="en-US" sz="1600" dirty="0"/>
              <a:t> do </a:t>
            </a:r>
            <a:r>
              <a:rPr lang="en-US" sz="1600" dirty="0" err="1"/>
              <a:t>Jeruzalema</a:t>
            </a:r>
            <a:r>
              <a:rPr lang="en-US" sz="1600" dirty="0"/>
              <a:t>, aby </a:t>
            </a:r>
            <a:r>
              <a:rPr lang="en-US" sz="1600" dirty="0" err="1"/>
              <a:t>hľadal</a:t>
            </a:r>
            <a:r>
              <a:rPr lang="en-US" sz="1600" dirty="0"/>
              <a:t> </a:t>
            </a:r>
            <a:r>
              <a:rPr lang="en-US" sz="1600" dirty="0" err="1"/>
              <a:t>strateného</a:t>
            </a:r>
            <a:r>
              <a:rPr lang="en-US" sz="1600" dirty="0"/>
              <a:t> </a:t>
            </a:r>
            <a:r>
              <a:rPr lang="en-US" sz="1600" dirty="0" err="1"/>
              <a:t>Ježiša</a:t>
            </a:r>
            <a:r>
              <a:rPr lang="en-US" sz="1600" dirty="0"/>
              <a:t>. </a:t>
            </a:r>
            <a:r>
              <a:rPr lang="en-US" sz="1600" dirty="0" err="1"/>
              <a:t>Živil</a:t>
            </a:r>
            <a:r>
              <a:rPr lang="en-US" sz="1600" dirty="0"/>
              <a:t> </a:t>
            </a:r>
            <a:r>
              <a:rPr lang="en-US" sz="1600" dirty="0" err="1"/>
              <a:t>rodinu</a:t>
            </a:r>
            <a:r>
              <a:rPr lang="en-US" sz="1600" dirty="0"/>
              <a:t> </a:t>
            </a:r>
            <a:r>
              <a:rPr lang="en-US" sz="1600" dirty="0" err="1"/>
              <a:t>prácou</a:t>
            </a:r>
            <a:r>
              <a:rPr lang="en-US" sz="1600" dirty="0"/>
              <a:t> a to </a:t>
            </a:r>
            <a:r>
              <a:rPr lang="en-US" sz="1600" dirty="0" err="1"/>
              <a:t>aj</a:t>
            </a:r>
            <a:r>
              <a:rPr lang="en-US" sz="1600" dirty="0"/>
              <a:t> v </a:t>
            </a:r>
            <a:r>
              <a:rPr lang="en-US" sz="1600" dirty="0" err="1"/>
              <a:t>cudzej</a:t>
            </a:r>
            <a:r>
              <a:rPr lang="en-US" sz="1600" dirty="0"/>
              <a:t> </a:t>
            </a:r>
            <a:r>
              <a:rPr lang="en-US" sz="1600" dirty="0" err="1"/>
              <a:t>krajine</a:t>
            </a:r>
            <a:r>
              <a:rPr lang="en-US" sz="1600" dirty="0"/>
              <a:t>. </a:t>
            </a:r>
            <a:r>
              <a:rPr lang="en-US" sz="1600" dirty="0" err="1"/>
              <a:t>Nestrácal</a:t>
            </a:r>
            <a:r>
              <a:rPr lang="en-US" sz="1600" dirty="0"/>
              <a:t> </a:t>
            </a:r>
            <a:r>
              <a:rPr lang="en-US" sz="1600" dirty="0" err="1"/>
              <a:t>čas</a:t>
            </a:r>
            <a:r>
              <a:rPr lang="en-US" sz="1600" dirty="0"/>
              <a:t> </a:t>
            </a:r>
            <a:r>
              <a:rPr lang="en-US" sz="1600" dirty="0" err="1"/>
              <a:t>zápasením</a:t>
            </a:r>
            <a:r>
              <a:rPr lang="en-US" sz="1600" dirty="0"/>
              <a:t> o to </a:t>
            </a:r>
            <a:r>
              <a:rPr lang="en-US" sz="1600" dirty="0" err="1"/>
              <a:t>čo</a:t>
            </a:r>
            <a:r>
              <a:rPr lang="en-US" sz="1600" dirty="0"/>
              <a:t> je </a:t>
            </a:r>
            <a:r>
              <a:rPr lang="en-US" sz="1600" dirty="0" err="1"/>
              <a:t>zlé</a:t>
            </a:r>
            <a:r>
              <a:rPr lang="en-US" sz="1600" dirty="0"/>
              <a:t>, aby ho </a:t>
            </a:r>
            <a:r>
              <a:rPr lang="en-US" sz="1600" dirty="0" err="1"/>
              <a:t>ukradol</a:t>
            </a:r>
            <a:r>
              <a:rPr lang="en-US" sz="1600" dirty="0"/>
              <a:t> </a:t>
            </a:r>
            <a:r>
              <a:rPr lang="en-US" sz="1600" dirty="0" err="1"/>
              <a:t>tým</a:t>
            </a:r>
            <a:r>
              <a:rPr lang="en-US" sz="1600" dirty="0"/>
              <a:t>, </a:t>
            </a:r>
            <a:r>
              <a:rPr lang="en-US" sz="1600" dirty="0" err="1"/>
              <a:t>ktorí</a:t>
            </a:r>
            <a:r>
              <a:rPr lang="en-US" sz="1600" dirty="0"/>
              <a:t> mu </a:t>
            </a:r>
            <a:r>
              <a:rPr lang="en-US" sz="1600" dirty="0" err="1"/>
              <a:t>boli</a:t>
            </a:r>
            <a:r>
              <a:rPr lang="en-US" sz="1600" dirty="0"/>
              <a:t> </a:t>
            </a:r>
            <a:r>
              <a:rPr lang="en-US" sz="1600" dirty="0" err="1"/>
              <a:t>zverení</a:t>
            </a:r>
            <a:r>
              <a:rPr lang="en-US" sz="1600" dirty="0"/>
              <a:t>. </a:t>
            </a:r>
            <a:r>
              <a:rPr lang="en-US" sz="1600" dirty="0" err="1"/>
              <a:t>Táto</a:t>
            </a:r>
            <a:r>
              <a:rPr lang="en-US" sz="1600" dirty="0"/>
              <a:t> </a:t>
            </a:r>
            <a:r>
              <a:rPr lang="en-US" sz="1600" dirty="0" err="1"/>
              <a:t>premyslená</a:t>
            </a:r>
            <a:r>
              <a:rPr lang="en-US" sz="1600" dirty="0"/>
              <a:t> </a:t>
            </a:r>
            <a:r>
              <a:rPr lang="en-US" sz="1600" dirty="0" err="1"/>
              <a:t>starostlivosť</a:t>
            </a:r>
            <a:r>
              <a:rPr lang="en-US" sz="1600" dirty="0"/>
              <a:t> je </a:t>
            </a:r>
            <a:r>
              <a:rPr lang="en-US" sz="1600" dirty="0" err="1"/>
              <a:t>svedectvom</a:t>
            </a:r>
            <a:r>
              <a:rPr lang="en-US" sz="1600" dirty="0"/>
              <a:t> </a:t>
            </a:r>
            <a:r>
              <a:rPr lang="en-US" sz="1600" dirty="0" err="1"/>
              <a:t>života</a:t>
            </a:r>
            <a:r>
              <a:rPr lang="en-US" sz="1600" dirty="0"/>
              <a:t> </a:t>
            </a:r>
            <a:r>
              <a:rPr lang="en-US" sz="1600" dirty="0" err="1"/>
              <a:t>dotknutého</a:t>
            </a:r>
            <a:r>
              <a:rPr lang="en-US" sz="1600" dirty="0"/>
              <a:t> </a:t>
            </a:r>
            <a:r>
              <a:rPr lang="en-US" sz="1600" dirty="0" err="1"/>
              <a:t>láskou</a:t>
            </a:r>
            <a:r>
              <a:rPr lang="en-US" sz="1600" dirty="0"/>
              <a:t> k </a:t>
            </a:r>
            <a:r>
              <a:rPr lang="en-US" sz="1600" dirty="0" err="1"/>
              <a:t>Bohu</a:t>
            </a:r>
            <a:r>
              <a:rPr lang="en-US" sz="1600" dirty="0"/>
              <a:t> a </a:t>
            </a:r>
            <a:r>
              <a:rPr lang="en-US" sz="1600" dirty="0" err="1"/>
              <a:t>znakom</a:t>
            </a:r>
            <a:r>
              <a:rPr lang="en-US" sz="1600" dirty="0"/>
              <a:t> </a:t>
            </a:r>
            <a:r>
              <a:rPr lang="en-US" sz="1600" dirty="0" err="1"/>
              <a:t>úspešného</a:t>
            </a:r>
            <a:r>
              <a:rPr lang="en-US" sz="1600" dirty="0"/>
              <a:t> </a:t>
            </a:r>
            <a:r>
              <a:rPr lang="en-US" sz="1600" dirty="0" err="1"/>
              <a:t>povolania</a:t>
            </a:r>
            <a:r>
              <a:rPr lang="en-US" sz="1600" dirty="0"/>
              <a:t>. </a:t>
            </a:r>
            <a:r>
              <a:rPr lang="en-US" sz="1600" dirty="0" err="1"/>
              <a:t>Potom</a:t>
            </a:r>
            <a:r>
              <a:rPr lang="en-US" sz="1600" dirty="0"/>
              <a:t> </a:t>
            </a:r>
            <a:r>
              <a:rPr lang="en-US" sz="1600" dirty="0" err="1"/>
              <a:t>aj</a:t>
            </a:r>
            <a:r>
              <a:rPr lang="en-US" sz="1600" dirty="0"/>
              <a:t> </a:t>
            </a:r>
            <a:r>
              <a:rPr lang="en-US" sz="1600" dirty="0" err="1"/>
              <a:t>na</a:t>
            </a:r>
            <a:r>
              <a:rPr lang="en-US" sz="1600" dirty="0"/>
              <a:t> </a:t>
            </a:r>
            <a:r>
              <a:rPr lang="en-US" sz="1600" dirty="0" err="1"/>
              <a:t>nás</a:t>
            </a:r>
            <a:r>
              <a:rPr lang="en-US" sz="1600" dirty="0"/>
              <a:t> </a:t>
            </a:r>
            <a:r>
              <a:rPr lang="en-US" sz="1600" dirty="0" err="1"/>
              <a:t>Boh</a:t>
            </a:r>
            <a:r>
              <a:rPr lang="en-US" sz="1600" dirty="0"/>
              <a:t> </a:t>
            </a:r>
            <a:r>
              <a:rPr lang="en-US" sz="1600" dirty="0" err="1"/>
              <a:t>vyleje</a:t>
            </a:r>
            <a:r>
              <a:rPr lang="en-US" sz="1600" dirty="0"/>
              <a:t> </a:t>
            </a:r>
            <a:r>
              <a:rPr lang="en-US" sz="1600" dirty="0" err="1"/>
              <a:t>svojho</a:t>
            </a:r>
            <a:r>
              <a:rPr lang="en-US" sz="1600" dirty="0"/>
              <a:t> </a:t>
            </a:r>
            <a:r>
              <a:rPr lang="en-US" sz="1600" dirty="0" err="1"/>
              <a:t>Ducha</a:t>
            </a:r>
            <a:r>
              <a:rPr lang="en-US" sz="1600" dirty="0"/>
              <a:t>, </a:t>
            </a:r>
            <a:r>
              <a:rPr lang="en-US" sz="1600" dirty="0" err="1"/>
              <a:t>svoju</a:t>
            </a:r>
            <a:r>
              <a:rPr lang="en-US" sz="1600" dirty="0"/>
              <a:t> </a:t>
            </a:r>
            <a:r>
              <a:rPr lang="en-US" sz="1600" dirty="0" err="1"/>
              <a:t>tvorivosť</a:t>
            </a:r>
            <a:r>
              <a:rPr lang="en-US" sz="1600" dirty="0"/>
              <a:t>, a </a:t>
            </a:r>
            <a:r>
              <a:rPr lang="sk-SK" sz="1600" dirty="0"/>
              <a:t>u</a:t>
            </a:r>
            <a:r>
              <a:rPr lang="en-US" sz="1600" dirty="0" err="1"/>
              <a:t>robí</a:t>
            </a:r>
            <a:r>
              <a:rPr lang="en-US" sz="1600" dirty="0"/>
              <a:t> </a:t>
            </a:r>
            <a:r>
              <a:rPr lang="en-US" sz="1600" dirty="0" err="1"/>
              <a:t>zázraky</a:t>
            </a:r>
            <a:r>
              <a:rPr lang="en-US" sz="1600" dirty="0"/>
              <a:t> </a:t>
            </a:r>
            <a:r>
              <a:rPr lang="en-US" sz="1600" dirty="0" err="1"/>
              <a:t>ako</a:t>
            </a:r>
            <a:r>
              <a:rPr lang="en-US" sz="1600" dirty="0"/>
              <a:t> u </a:t>
            </a:r>
            <a:r>
              <a:rPr lang="en-US" sz="1600" dirty="0" err="1"/>
              <a:t>Jozefa</a:t>
            </a:r>
            <a:r>
              <a:rPr lang="en-US" sz="1600" dirty="0"/>
              <a:t>.</a:t>
            </a:r>
            <a:endParaRPr lang="sk-SK" sz="1600" dirty="0"/>
          </a:p>
          <a:p>
            <a:pPr indent="-228600">
              <a:lnSpc>
                <a:spcPct val="90000"/>
              </a:lnSpc>
              <a:spcBef>
                <a:spcPct val="0"/>
              </a:spcBef>
              <a:spcAft>
                <a:spcPts val="600"/>
              </a:spcAft>
              <a:buFont typeface="Arial" panose="020B0604020202020204" pitchFamily="34" charset="0"/>
              <a:buChar char="•"/>
            </a:pPr>
            <a:endParaRPr lang="sk-SK" sz="1600" dirty="0"/>
          </a:p>
          <a:p>
            <a:pPr indent="-228600">
              <a:lnSpc>
                <a:spcPct val="90000"/>
              </a:lnSpc>
              <a:spcBef>
                <a:spcPct val="0"/>
              </a:spcBef>
              <a:spcAft>
                <a:spcPts val="600"/>
              </a:spcAft>
              <a:buFont typeface="Arial" panose="020B0604020202020204" pitchFamily="34" charset="0"/>
              <a:buChar char="•"/>
            </a:pPr>
            <a:endParaRPr lang="sk-SK" sz="1600" dirty="0"/>
          </a:p>
          <a:p>
            <a:pPr indent="-228600">
              <a:lnSpc>
                <a:spcPct val="90000"/>
              </a:lnSpc>
              <a:spcBef>
                <a:spcPct val="0"/>
              </a:spcBef>
              <a:spcAft>
                <a:spcPts val="600"/>
              </a:spcAft>
              <a:buFont typeface="Arial" panose="020B0604020202020204" pitchFamily="34" charset="0"/>
              <a:buChar char="•"/>
            </a:pPr>
            <a:endParaRPr lang="sk-SK" sz="1600" dirty="0"/>
          </a:p>
          <a:p>
            <a:pPr indent="-228600">
              <a:lnSpc>
                <a:spcPct val="90000"/>
              </a:lnSpc>
              <a:spcBef>
                <a:spcPct val="0"/>
              </a:spcBef>
              <a:spcAft>
                <a:spcPts val="600"/>
              </a:spcAft>
              <a:buFont typeface="Arial" panose="020B0604020202020204" pitchFamily="34" charset="0"/>
              <a:buChar char="•"/>
            </a:pPr>
            <a:endParaRPr lang="sk-SK" sz="1600" dirty="0"/>
          </a:p>
          <a:p>
            <a:pPr>
              <a:lnSpc>
                <a:spcPct val="90000"/>
              </a:lnSpc>
              <a:spcBef>
                <a:spcPct val="0"/>
              </a:spcBef>
              <a:spcAft>
                <a:spcPts val="600"/>
              </a:spcAft>
            </a:pPr>
            <a:endParaRPr lang="en-US" sz="1600" dirty="0"/>
          </a:p>
        </p:txBody>
      </p:sp>
      <p:sp>
        <p:nvSpPr>
          <p:cNvPr id="52" name="Rectangle 5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ok 2">
            <a:extLst>
              <a:ext uri="{FF2B5EF4-FFF2-40B4-BE49-F238E27FC236}">
                <a16:creationId xmlns:a16="http://schemas.microsoft.com/office/drawing/2014/main" id="{8D0A7DD7-A465-4072-B2B8-867D4A3DC5F2}"/>
              </a:ext>
            </a:extLst>
          </p:cNvPr>
          <p:cNvPicPr>
            <a:picLocks noChangeAspect="1"/>
          </p:cNvPicPr>
          <p:nvPr/>
        </p:nvPicPr>
        <p:blipFill rotWithShape="1">
          <a:blip r:embed="rId4"/>
          <a:srcRect l="6116" r="16647" b="-2"/>
          <a:stretch/>
        </p:blipFill>
        <p:spPr>
          <a:xfrm>
            <a:off x="5283708" y="722376"/>
            <a:ext cx="6263640" cy="5413248"/>
          </a:xfrm>
          <a:prstGeom prst="rect">
            <a:avLst/>
          </a:prstGeom>
          <a:effectLst/>
        </p:spPr>
      </p:pic>
      <p:sp>
        <p:nvSpPr>
          <p:cNvPr id="6" name="BlokTextu 5">
            <a:extLst>
              <a:ext uri="{FF2B5EF4-FFF2-40B4-BE49-F238E27FC236}">
                <a16:creationId xmlns:a16="http://schemas.microsoft.com/office/drawing/2014/main" id="{60D8C6A5-03E1-4B4A-8F1C-ECCC2C298F89}"/>
              </a:ext>
            </a:extLst>
          </p:cNvPr>
          <p:cNvSpPr txBox="1"/>
          <p:nvPr/>
        </p:nvSpPr>
        <p:spPr>
          <a:xfrm>
            <a:off x="6312408" y="6427037"/>
            <a:ext cx="6594522" cy="341632"/>
          </a:xfrm>
          <a:prstGeom prst="rect">
            <a:avLst/>
          </a:prstGeom>
          <a:noFill/>
        </p:spPr>
        <p:txBody>
          <a:bodyPr wrap="square" rtlCol="0">
            <a:spAutoFit/>
          </a:bodyPr>
          <a:lstStyle/>
          <a:p>
            <a:pPr>
              <a:lnSpc>
                <a:spcPct val="90000"/>
              </a:lnSpc>
              <a:spcBef>
                <a:spcPct val="0"/>
              </a:spcBef>
              <a:spcAft>
                <a:spcPts val="600"/>
              </a:spcAft>
            </a:pPr>
            <a:endParaRPr lang="en-US" dirty="0"/>
          </a:p>
        </p:txBody>
      </p:sp>
      <p:sp>
        <p:nvSpPr>
          <p:cNvPr id="7" name="Obdĺžnik 6">
            <a:extLst>
              <a:ext uri="{FF2B5EF4-FFF2-40B4-BE49-F238E27FC236}">
                <a16:creationId xmlns:a16="http://schemas.microsoft.com/office/drawing/2014/main" id="{B5682F60-E6E1-45DA-B90D-10B12EBCE7F5}"/>
              </a:ext>
            </a:extLst>
          </p:cNvPr>
          <p:cNvSpPr/>
          <p:nvPr/>
        </p:nvSpPr>
        <p:spPr>
          <a:xfrm>
            <a:off x="24063" y="5401149"/>
            <a:ext cx="6096000" cy="1320361"/>
          </a:xfrm>
          <a:prstGeom prst="rect">
            <a:avLst/>
          </a:prstGeom>
        </p:spPr>
        <p:txBody>
          <a:bodyPr>
            <a:spAutoFit/>
          </a:bodyPr>
          <a:lstStyle/>
          <a:p>
            <a:pPr>
              <a:lnSpc>
                <a:spcPct val="90000"/>
              </a:lnSpc>
              <a:spcBef>
                <a:spcPct val="0"/>
              </a:spcBef>
              <a:spcAft>
                <a:spcPts val="600"/>
              </a:spcAft>
            </a:pPr>
            <a:r>
              <a:rPr lang="sk-SK" dirty="0">
                <a:solidFill>
                  <a:schemeClr val="accent1"/>
                </a:solidFill>
                <a:latin typeface="Lucida Calligraphy" panose="03010101010101010101" pitchFamily="66" charset="0"/>
              </a:rPr>
              <a:t>Otázky</a:t>
            </a:r>
          </a:p>
          <a:p>
            <a:pPr>
              <a:lnSpc>
                <a:spcPct val="90000"/>
              </a:lnSpc>
              <a:spcBef>
                <a:spcPct val="0"/>
              </a:spcBef>
              <a:spcAft>
                <a:spcPts val="600"/>
              </a:spcAft>
            </a:pPr>
            <a:r>
              <a:rPr lang="sk-SK" b="1" i="1" dirty="0">
                <a:solidFill>
                  <a:schemeClr val="accent1"/>
                </a:solidFill>
                <a:latin typeface="Gabriola" panose="04040605051002020D02" pitchFamily="82" charset="0"/>
              </a:rPr>
              <a:t>1. Čo znamená pre teba odumrieť sebe?</a:t>
            </a:r>
          </a:p>
          <a:p>
            <a:pPr>
              <a:lnSpc>
                <a:spcPct val="90000"/>
              </a:lnSpc>
              <a:spcBef>
                <a:spcPct val="0"/>
              </a:spcBef>
              <a:spcAft>
                <a:spcPts val="600"/>
              </a:spcAft>
            </a:pPr>
            <a:r>
              <a:rPr lang="sk-SK" b="1" i="1" dirty="0">
                <a:solidFill>
                  <a:schemeClr val="accent1"/>
                </a:solidFill>
                <a:latin typeface="Gabriola" panose="04040605051002020D02" pitchFamily="82" charset="0"/>
              </a:rPr>
              <a:t>2. Čo môžeš urobiť  „TY“ pre upevnenie vzťahov v rodine?</a:t>
            </a:r>
          </a:p>
          <a:p>
            <a:pPr>
              <a:lnSpc>
                <a:spcPct val="90000"/>
              </a:lnSpc>
              <a:spcBef>
                <a:spcPct val="0"/>
              </a:spcBef>
              <a:spcAft>
                <a:spcPts val="600"/>
              </a:spcAft>
            </a:pPr>
            <a:r>
              <a:rPr lang="sk-SK" b="1" i="1" dirty="0">
                <a:solidFill>
                  <a:schemeClr val="accent1"/>
                </a:solidFill>
                <a:latin typeface="Gabriola" panose="04040605051002020D02" pitchFamily="82" charset="0"/>
              </a:rPr>
              <a:t>3. Ako  si poslúžil blížnemu v živote?</a:t>
            </a:r>
            <a:endParaRPr lang="sk-SK" dirty="0"/>
          </a:p>
        </p:txBody>
      </p:sp>
      <p:pic>
        <p:nvPicPr>
          <p:cNvPr id="8" name="y2mate.com - Sima Martausová  Martin Harich  Spojiť sily oficiálny videoklip_1080p">
            <a:hlinkClick r:id="" action="ppaction://media"/>
            <a:extLst>
              <a:ext uri="{FF2B5EF4-FFF2-40B4-BE49-F238E27FC236}">
                <a16:creationId xmlns:a16="http://schemas.microsoft.com/office/drawing/2014/main" id="{16B12AED-B95F-4915-B11F-CA7D720909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0964" y="6074651"/>
            <a:ext cx="1184216" cy="783349"/>
          </a:xfrm>
          <a:prstGeom prst="rect">
            <a:avLst/>
          </a:prstGeom>
        </p:spPr>
      </p:pic>
    </p:spTree>
    <p:extLst>
      <p:ext uri="{BB962C8B-B14F-4D97-AF65-F5344CB8AC3E}">
        <p14:creationId xmlns:p14="http://schemas.microsoft.com/office/powerpoint/2010/main" val="179518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ok 3">
            <a:extLst>
              <a:ext uri="{FF2B5EF4-FFF2-40B4-BE49-F238E27FC236}">
                <a16:creationId xmlns:a16="http://schemas.microsoft.com/office/drawing/2014/main" id="{DFA925DB-8FFC-4E60-9B88-2748CFC51084}"/>
              </a:ext>
            </a:extLst>
          </p:cNvPr>
          <p:cNvPicPr>
            <a:picLocks noChangeAspect="1"/>
          </p:cNvPicPr>
          <p:nvPr/>
        </p:nvPicPr>
        <p:blipFill rotWithShape="1">
          <a:blip r:embed="rId4"/>
          <a:srcRect t="7670" r="23298" b="1421"/>
          <a:stretch/>
        </p:blipFill>
        <p:spPr>
          <a:xfrm>
            <a:off x="3523486"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lokTextu 2">
            <a:extLst>
              <a:ext uri="{FF2B5EF4-FFF2-40B4-BE49-F238E27FC236}">
                <a16:creationId xmlns:a16="http://schemas.microsoft.com/office/drawing/2014/main" id="{D186C8C0-5BC6-470E-830C-3A8AC6DBD26E}"/>
              </a:ext>
            </a:extLst>
          </p:cNvPr>
          <p:cNvSpPr txBox="1"/>
          <p:nvPr/>
        </p:nvSpPr>
        <p:spPr>
          <a:xfrm>
            <a:off x="291084" y="1003808"/>
            <a:ext cx="3438144" cy="67627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dirty="0">
                <a:latin typeface="+mj-lt"/>
                <a:ea typeface="+mj-ea"/>
                <a:cs typeface="+mj-cs"/>
              </a:rPr>
              <a:t>VERNOSŤ</a:t>
            </a:r>
            <a:endParaRPr lang="sk-SK" sz="4400" b="1" dirty="0">
              <a:latin typeface="+mj-lt"/>
              <a:ea typeface="+mj-ea"/>
              <a:cs typeface="+mj-cs"/>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bdĺžnik 1">
            <a:extLst>
              <a:ext uri="{FF2B5EF4-FFF2-40B4-BE49-F238E27FC236}">
                <a16:creationId xmlns:a16="http://schemas.microsoft.com/office/drawing/2014/main" id="{B50E0E26-640C-432B-A7E7-F646D0FD1E1B}"/>
              </a:ext>
            </a:extLst>
          </p:cNvPr>
          <p:cNvSpPr/>
          <p:nvPr/>
        </p:nvSpPr>
        <p:spPr>
          <a:xfrm>
            <a:off x="371094" y="2718054"/>
            <a:ext cx="5172456" cy="2827020"/>
          </a:xfrm>
          <a:prstGeom prst="rect">
            <a:avLst/>
          </a:prstGeom>
        </p:spPr>
        <p:txBody>
          <a:bodyPr vert="horz" lIns="91440" tIns="45720" rIns="91440" bIns="45720" rtlCol="0" anchor="t">
            <a:normAutofit/>
          </a:bodyPr>
          <a:lstStyle/>
          <a:p>
            <a:pPr>
              <a:lnSpc>
                <a:spcPct val="90000"/>
              </a:lnSpc>
              <a:spcAft>
                <a:spcPts val="600"/>
              </a:spcAft>
            </a:pPr>
            <a:endParaRPr lang="en-US" sz="1600" dirty="0"/>
          </a:p>
          <a:p>
            <a:pPr indent="-228600">
              <a:lnSpc>
                <a:spcPct val="90000"/>
              </a:lnSpc>
              <a:spcAft>
                <a:spcPts val="600"/>
              </a:spcAft>
              <a:buFont typeface="Arial" panose="020B0604020202020204" pitchFamily="34" charset="0"/>
              <a:buChar char="•"/>
            </a:pPr>
            <a:endParaRPr lang="en-US" sz="1700" dirty="0"/>
          </a:p>
        </p:txBody>
      </p:sp>
      <p:sp>
        <p:nvSpPr>
          <p:cNvPr id="5" name="BlokTextu 4">
            <a:extLst>
              <a:ext uri="{FF2B5EF4-FFF2-40B4-BE49-F238E27FC236}">
                <a16:creationId xmlns:a16="http://schemas.microsoft.com/office/drawing/2014/main" id="{E33B83EB-CAFE-4AC2-B63E-12B3ADB303A0}"/>
              </a:ext>
            </a:extLst>
          </p:cNvPr>
          <p:cNvSpPr txBox="1"/>
          <p:nvPr/>
        </p:nvSpPr>
        <p:spPr>
          <a:xfrm>
            <a:off x="5347904" y="6377253"/>
            <a:ext cx="5019675" cy="341632"/>
          </a:xfrm>
          <a:prstGeom prst="rect">
            <a:avLst/>
          </a:prstGeom>
          <a:noFill/>
        </p:spPr>
        <p:txBody>
          <a:bodyPr wrap="square" rtlCol="0">
            <a:spAutoFit/>
          </a:bodyPr>
          <a:lstStyle/>
          <a:p>
            <a:pPr>
              <a:lnSpc>
                <a:spcPct val="90000"/>
              </a:lnSpc>
              <a:spcAft>
                <a:spcPts val="600"/>
              </a:spcAft>
            </a:pPr>
            <a:endParaRPr lang="en-US" dirty="0"/>
          </a:p>
        </p:txBody>
      </p:sp>
      <p:sp>
        <p:nvSpPr>
          <p:cNvPr id="6" name="BlokTextu 5">
            <a:extLst>
              <a:ext uri="{FF2B5EF4-FFF2-40B4-BE49-F238E27FC236}">
                <a16:creationId xmlns:a16="http://schemas.microsoft.com/office/drawing/2014/main" id="{F4419362-76A4-4B19-BF51-372CB66F69D5}"/>
              </a:ext>
            </a:extLst>
          </p:cNvPr>
          <p:cNvSpPr txBox="1"/>
          <p:nvPr/>
        </p:nvSpPr>
        <p:spPr>
          <a:xfrm>
            <a:off x="334495" y="1920485"/>
            <a:ext cx="4543807" cy="4902881"/>
          </a:xfrm>
          <a:prstGeom prst="rect">
            <a:avLst/>
          </a:prstGeom>
          <a:noFill/>
        </p:spPr>
        <p:txBody>
          <a:bodyPr wrap="square" rtlCol="0">
            <a:spAutoFit/>
          </a:bodyPr>
          <a:lstStyle/>
          <a:p>
            <a:r>
              <a:rPr lang="sk-SK" sz="1600" dirty="0"/>
              <a:t>Prvými slovami, ktoré sv. Jozef počul vo sne, bolo pozvanie nebáť sa, pretože Boh je verný jeho zasľúbeniam (</a:t>
            </a:r>
            <a:r>
              <a:rPr lang="sk-SK" sz="1600" dirty="0" err="1"/>
              <a:t>Mt</a:t>
            </a:r>
            <a:r>
              <a:rPr lang="sk-SK" sz="1600" dirty="0"/>
              <a:t> 1,20). Jozef spravodlivý človek dodržiava Božie plány. Nepoddáva sa pokušeniu robiť unáhlené rozhodnutia. Všetko kultivuje v trpezlivosti. To zodpovedá neustálej pracovitosti, s akou vykonával skromné tesárske povolanie. Povolanie, rovnako ako život, dozrieva iba prostredníctvom dennej vernosti.</a:t>
            </a:r>
          </a:p>
          <a:p>
            <a:r>
              <a:rPr lang="sk-SK" sz="1600" dirty="0"/>
              <a:t>V Nazaretskom dome bolo cítiť každodennú radosť z jednoduchosti. Radosť, ktorú prežívajú tí, ktorí strážia to, na čom záleží, verní blízkosti Bohu a blížnemu. Sv. Jozef, strážca povolaní, ťa sprevádza srdcom otca!</a:t>
            </a:r>
          </a:p>
          <a:p>
            <a:endParaRPr lang="sk-SK" sz="1600" dirty="0"/>
          </a:p>
          <a:p>
            <a:pPr>
              <a:lnSpc>
                <a:spcPct val="90000"/>
              </a:lnSpc>
              <a:spcBef>
                <a:spcPct val="0"/>
              </a:spcBef>
              <a:spcAft>
                <a:spcPts val="600"/>
              </a:spcAft>
            </a:pPr>
            <a:r>
              <a:rPr lang="sk-SK" sz="1600" dirty="0">
                <a:solidFill>
                  <a:schemeClr val="accent1"/>
                </a:solidFill>
                <a:latin typeface="Lucida Calligraphy" panose="03010101010101010101" pitchFamily="66" charset="0"/>
              </a:rPr>
              <a:t>Otázky</a:t>
            </a:r>
          </a:p>
          <a:p>
            <a:pPr>
              <a:lnSpc>
                <a:spcPct val="90000"/>
              </a:lnSpc>
              <a:spcBef>
                <a:spcPct val="0"/>
              </a:spcBef>
              <a:spcAft>
                <a:spcPts val="600"/>
              </a:spcAft>
            </a:pPr>
            <a:r>
              <a:rPr lang="sk-SK" sz="1600" b="1" i="1" dirty="0">
                <a:solidFill>
                  <a:schemeClr val="accent1"/>
                </a:solidFill>
                <a:latin typeface="Gabriola" panose="04040605051002020D02" pitchFamily="82" charset="0"/>
              </a:rPr>
              <a:t>1. Ako si ty odovzdal svoj život do rúk Boha?</a:t>
            </a:r>
          </a:p>
          <a:p>
            <a:pPr>
              <a:lnSpc>
                <a:spcPct val="90000"/>
              </a:lnSpc>
              <a:spcBef>
                <a:spcPct val="0"/>
              </a:spcBef>
              <a:spcAft>
                <a:spcPts val="600"/>
              </a:spcAft>
            </a:pPr>
            <a:r>
              <a:rPr lang="sk-SK" sz="1600" b="1" i="1" dirty="0">
                <a:solidFill>
                  <a:schemeClr val="accent1"/>
                </a:solidFill>
                <a:latin typeface="Gabriola" panose="04040605051002020D02" pitchFamily="82" charset="0"/>
              </a:rPr>
              <a:t>2. Riadiš sa Božou či svojou vôľou?</a:t>
            </a:r>
          </a:p>
          <a:p>
            <a:pPr>
              <a:lnSpc>
                <a:spcPct val="90000"/>
              </a:lnSpc>
              <a:spcBef>
                <a:spcPct val="0"/>
              </a:spcBef>
              <a:spcAft>
                <a:spcPts val="600"/>
              </a:spcAft>
            </a:pPr>
            <a:r>
              <a:rPr lang="sk-SK" sz="1600" b="1" i="1" dirty="0">
                <a:solidFill>
                  <a:schemeClr val="accent1"/>
                </a:solidFill>
                <a:latin typeface="Gabriola" panose="04040605051002020D02" pitchFamily="82" charset="0"/>
              </a:rPr>
              <a:t>3. Nachádzaš vo vernosti tajomstvo radosti?</a:t>
            </a:r>
            <a:endParaRPr lang="sk-SK" sz="1600" dirty="0"/>
          </a:p>
        </p:txBody>
      </p:sp>
      <p:sp>
        <p:nvSpPr>
          <p:cNvPr id="7" name="BlokTextu 6">
            <a:extLst>
              <a:ext uri="{FF2B5EF4-FFF2-40B4-BE49-F238E27FC236}">
                <a16:creationId xmlns:a16="http://schemas.microsoft.com/office/drawing/2014/main" id="{39104AB2-FF6B-414B-9ED8-4E761DC585E1}"/>
              </a:ext>
            </a:extLst>
          </p:cNvPr>
          <p:cNvSpPr txBox="1"/>
          <p:nvPr/>
        </p:nvSpPr>
        <p:spPr>
          <a:xfrm>
            <a:off x="7857742" y="661063"/>
            <a:ext cx="3981450" cy="338554"/>
          </a:xfrm>
          <a:prstGeom prst="rect">
            <a:avLst/>
          </a:prstGeom>
          <a:noFill/>
        </p:spPr>
        <p:txBody>
          <a:bodyPr wrap="square" rtlCol="0">
            <a:spAutoFit/>
          </a:bodyPr>
          <a:lstStyle/>
          <a:p>
            <a:r>
              <a:rPr lang="sk-SK" sz="1600" b="1" dirty="0">
                <a:latin typeface="High Tower Text" panose="02040502050506030303" pitchFamily="18" charset="0"/>
              </a:rPr>
              <a:t>„</a:t>
            </a:r>
            <a:r>
              <a:rPr lang="sk-SK" sz="1600" b="1" i="1" dirty="0">
                <a:latin typeface="High Tower Text" panose="02040502050506030303" pitchFamily="18" charset="0"/>
              </a:rPr>
              <a:t>Jozef, syn Dávidov, neboj sa“.</a:t>
            </a:r>
          </a:p>
        </p:txBody>
      </p:sp>
      <p:pic>
        <p:nvPicPr>
          <p:cNvPr id="8" name="y2mate.com - PROTOŽE TO NEVZDÁM  GUMP Official Video">
            <a:hlinkClick r:id="" action="ppaction://media"/>
            <a:extLst>
              <a:ext uri="{FF2B5EF4-FFF2-40B4-BE49-F238E27FC236}">
                <a16:creationId xmlns:a16="http://schemas.microsoft.com/office/drawing/2014/main" id="{FD13FE31-8121-4E8F-B368-C05111D5C22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5743074" y="6326578"/>
            <a:ext cx="513346" cy="513346"/>
          </a:xfrm>
          <a:prstGeom prst="rect">
            <a:avLst/>
          </a:prstGeom>
        </p:spPr>
      </p:pic>
    </p:spTree>
    <p:extLst>
      <p:ext uri="{BB962C8B-B14F-4D97-AF65-F5344CB8AC3E}">
        <p14:creationId xmlns:p14="http://schemas.microsoft.com/office/powerpoint/2010/main" val="148633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72656485-3F3C-4A2A-84A5-3FC9632496C0}"/>
              </a:ext>
            </a:extLst>
          </p:cNvPr>
          <p:cNvSpPr/>
          <p:nvPr/>
        </p:nvSpPr>
        <p:spPr>
          <a:xfrm>
            <a:off x="757487" y="660416"/>
            <a:ext cx="7572375" cy="5170646"/>
          </a:xfrm>
          <a:prstGeom prst="rect">
            <a:avLst/>
          </a:prstGeom>
        </p:spPr>
        <p:txBody>
          <a:bodyPr wrap="square">
            <a:spAutoFit/>
          </a:bodyPr>
          <a:lstStyle/>
          <a:p>
            <a:pPr algn="ctr"/>
            <a:r>
              <a:rPr lang="sk-SK" sz="2400" dirty="0"/>
              <a:t>ZDROJE</a:t>
            </a:r>
          </a:p>
          <a:p>
            <a:pPr algn="ctr"/>
            <a:endParaRPr lang="sk-SK" sz="2400" dirty="0"/>
          </a:p>
          <a:p>
            <a:pPr algn="ctr"/>
            <a:endParaRPr lang="sk-SK" sz="2400"/>
          </a:p>
          <a:p>
            <a:pPr algn="ctr"/>
            <a:endParaRPr lang="sk-SK" sz="2400" dirty="0"/>
          </a:p>
          <a:p>
            <a:endParaRPr lang="sk-SK" dirty="0"/>
          </a:p>
          <a:p>
            <a:pPr fontAlgn="base"/>
            <a:r>
              <a:rPr lang="sk-SK" dirty="0"/>
              <a:t>Apoštolský list Svätého Otca Františka   </a:t>
            </a:r>
            <a:r>
              <a:rPr lang="sk-SK" dirty="0" err="1"/>
              <a:t>Patris</a:t>
            </a:r>
            <a:r>
              <a:rPr lang="sk-SK" dirty="0"/>
              <a:t> </a:t>
            </a:r>
            <a:r>
              <a:rPr lang="sk-SK" dirty="0" err="1"/>
              <a:t>corde</a:t>
            </a:r>
            <a:r>
              <a:rPr lang="sk-SK" dirty="0"/>
              <a:t> </a:t>
            </a:r>
          </a:p>
          <a:p>
            <a:endParaRPr lang="sk-SK" dirty="0"/>
          </a:p>
          <a:p>
            <a:r>
              <a:rPr lang="sk-SK" dirty="0">
                <a:hlinkClick r:id="rId2"/>
              </a:rPr>
              <a:t>https://www.vaticannews.va/sk/papez/news/2021-04/svaty-jozef-sen-o-povolani-posolstvo-na-nedelu-dobreho-pastie.html</a:t>
            </a:r>
            <a:endParaRPr lang="sk-SK" dirty="0"/>
          </a:p>
          <a:p>
            <a:endParaRPr lang="sk-SK" dirty="0"/>
          </a:p>
          <a:p>
            <a:r>
              <a:rPr lang="sk-SK" dirty="0">
                <a:hlinkClick r:id="rId3"/>
              </a:rPr>
              <a:t>https://www.youtube.com/watch?v=sQEC9_o17pw</a:t>
            </a:r>
            <a:endParaRPr lang="sk-SK" dirty="0"/>
          </a:p>
          <a:p>
            <a:endParaRPr lang="sk-SK" dirty="0"/>
          </a:p>
          <a:p>
            <a:r>
              <a:rPr lang="en-US" dirty="0">
                <a:hlinkClick r:id="rId4"/>
              </a:rPr>
              <a:t>https://www.youtube.com/watch?v=rcF5mML06vg</a:t>
            </a:r>
            <a:r>
              <a:rPr lang="sk-SK" dirty="0"/>
              <a:t> </a:t>
            </a:r>
          </a:p>
          <a:p>
            <a:endParaRPr lang="en-US" dirty="0"/>
          </a:p>
          <a:p>
            <a:r>
              <a:rPr lang="en-US" dirty="0">
                <a:hlinkClick r:id="rId5"/>
              </a:rPr>
              <a:t>https://www.youtube.com/watch?v=AdE-mhDooOo</a:t>
            </a:r>
            <a:endParaRPr lang="en-US" dirty="0"/>
          </a:p>
          <a:p>
            <a:endParaRPr lang="sk-SK" dirty="0"/>
          </a:p>
          <a:p>
            <a:endParaRPr lang="sk-SK" dirty="0"/>
          </a:p>
        </p:txBody>
      </p:sp>
    </p:spTree>
    <p:extLst>
      <p:ext uri="{BB962C8B-B14F-4D97-AF65-F5344CB8AC3E}">
        <p14:creationId xmlns:p14="http://schemas.microsoft.com/office/powerpoint/2010/main" val="3526800266"/>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849</Words>
  <Application>Microsoft Office PowerPoint</Application>
  <PresentationFormat>Širokouhlá</PresentationFormat>
  <Paragraphs>62</Paragraphs>
  <Slides>7</Slides>
  <Notes>0</Notes>
  <HiddenSlides>0</HiddenSlides>
  <MMClips>3</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7</vt:i4>
      </vt:variant>
    </vt:vector>
  </HeadingPairs>
  <TitlesOfParts>
    <vt:vector size="14" baseType="lpstr">
      <vt:lpstr>Arial</vt:lpstr>
      <vt:lpstr>Calibri</vt:lpstr>
      <vt:lpstr>Calibri Light</vt:lpstr>
      <vt:lpstr>Gabriola</vt:lpstr>
      <vt:lpstr>High Tower Text</vt:lpstr>
      <vt:lpstr>Lucida Calligraphy</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Henrieta Milkovičová</dc:creator>
  <cp:lastModifiedBy>Henrieta Milkovičová</cp:lastModifiedBy>
  <cp:revision>16</cp:revision>
  <dcterms:created xsi:type="dcterms:W3CDTF">2021-04-28T11:39:34Z</dcterms:created>
  <dcterms:modified xsi:type="dcterms:W3CDTF">2021-04-30T12:42:09Z</dcterms:modified>
</cp:coreProperties>
</file>